
<file path=[Content_Types].xml><?xml version="1.0" encoding="utf-8"?>
<Types xmlns="http://schemas.openxmlformats.org/package/2006/content-types">
  <Default Extension="bin" ContentType="application/vnd.openxmlformats-officedocument.oleObject"/>
  <Default Extension="gif" ContentType="image/gif"/>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9" r:id="rId4"/>
    <p:sldId id="412" r:id="rId5"/>
    <p:sldId id="266" r:id="rId6"/>
    <p:sldId id="262" r:id="rId7"/>
    <p:sldId id="380" r:id="rId8"/>
    <p:sldId id="426" r:id="rId9"/>
    <p:sldId id="265" r:id="rId10"/>
    <p:sldId id="264" r:id="rId11"/>
    <p:sldId id="378" r:id="rId12"/>
    <p:sldId id="395" r:id="rId13"/>
    <p:sldId id="394" r:id="rId14"/>
    <p:sldId id="413" r:id="rId15"/>
    <p:sldId id="382" r:id="rId16"/>
    <p:sldId id="428" r:id="rId17"/>
    <p:sldId id="429" r:id="rId18"/>
    <p:sldId id="416" r:id="rId19"/>
    <p:sldId id="418" r:id="rId20"/>
    <p:sldId id="419" r:id="rId21"/>
    <p:sldId id="396" r:id="rId22"/>
    <p:sldId id="430" r:id="rId23"/>
    <p:sldId id="397" r:id="rId24"/>
    <p:sldId id="420" r:id="rId25"/>
    <p:sldId id="400" r:id="rId26"/>
    <p:sldId id="424" r:id="rId27"/>
    <p:sldId id="407" r:id="rId28"/>
    <p:sldId id="401" r:id="rId29"/>
    <p:sldId id="402" r:id="rId30"/>
    <p:sldId id="408" r:id="rId31"/>
    <p:sldId id="409" r:id="rId32"/>
    <p:sldId id="423" r:id="rId33"/>
    <p:sldId id="421" r:id="rId34"/>
    <p:sldId id="425" r:id="rId35"/>
    <p:sldId id="377" r:id="rId36"/>
    <p:sldId id="375" r:id="rId37"/>
    <p:sldId id="376" r:id="rId38"/>
  </p:sldIdLst>
  <p:sldSz cx="9144000" cy="6858000" type="screen4x3"/>
  <p:notesSz cx="6858000" cy="9144000"/>
  <p:defaultTextStyle>
    <a:defPPr marL="0" marR="0" indent="0" algn="l" defTabSz="642915" rtl="0" fontAlgn="auto" latinLnBrk="1" hangingPunct="0">
      <a:lnSpc>
        <a:spcPct val="100000"/>
      </a:lnSpc>
      <a:spcBef>
        <a:spcPts val="0"/>
      </a:spcBef>
      <a:spcAft>
        <a:spcPts val="0"/>
      </a:spcAft>
      <a:buClrTx/>
      <a:buSzTx/>
      <a:buFontTx/>
      <a:buNone/>
      <a:tabLst/>
      <a:defRPr kumimoji="0" sz="1266" b="0" i="0" u="none" strike="noStrike" cap="none" spc="0" normalizeH="0" baseline="0">
        <a:ln>
          <a:noFill/>
        </a:ln>
        <a:solidFill>
          <a:srgbClr val="000000"/>
        </a:solidFill>
        <a:effectLst/>
        <a:uFillTx/>
      </a:defRPr>
    </a:defPPr>
    <a:lvl1pPr marL="0" marR="0" indent="0"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60729"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21457"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82186"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42915"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803643"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964372"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125101"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285829"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A9DA"/>
    <a:srgbClr val="546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4"/>
    <p:restoredTop sz="94626"/>
  </p:normalViewPr>
  <p:slideViewPr>
    <p:cSldViewPr snapToGrid="0" snapToObjects="1">
      <p:cViewPr>
        <p:scale>
          <a:sx n="152" d="100"/>
          <a:sy n="152" d="100"/>
        </p:scale>
        <p:origin x="392" y="-1120"/>
      </p:cViewPr>
      <p:guideLst/>
    </p:cSldViewPr>
  </p:slideViewPr>
  <p:notesTextViewPr>
    <p:cViewPr>
      <p:scale>
        <a:sx n="135" d="100"/>
        <a:sy n="135" d="100"/>
      </p:scale>
      <p:origin x="0" y="-30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321457" latinLnBrk="0">
      <a:lnSpc>
        <a:spcPct val="117999"/>
      </a:lnSpc>
      <a:defRPr sz="1547">
        <a:latin typeface="Helvetica Neue"/>
        <a:ea typeface="Helvetica Neue"/>
        <a:cs typeface="Helvetica Neue"/>
        <a:sym typeface="Helvetica Neue"/>
      </a:defRPr>
    </a:lvl1pPr>
    <a:lvl2pPr indent="160729" defTabSz="321457" latinLnBrk="0">
      <a:lnSpc>
        <a:spcPct val="117999"/>
      </a:lnSpc>
      <a:defRPr sz="1547">
        <a:latin typeface="Helvetica Neue"/>
        <a:ea typeface="Helvetica Neue"/>
        <a:cs typeface="Helvetica Neue"/>
        <a:sym typeface="Helvetica Neue"/>
      </a:defRPr>
    </a:lvl2pPr>
    <a:lvl3pPr indent="321457" defTabSz="321457" latinLnBrk="0">
      <a:lnSpc>
        <a:spcPct val="117999"/>
      </a:lnSpc>
      <a:defRPr sz="1547">
        <a:latin typeface="Helvetica Neue"/>
        <a:ea typeface="Helvetica Neue"/>
        <a:cs typeface="Helvetica Neue"/>
        <a:sym typeface="Helvetica Neue"/>
      </a:defRPr>
    </a:lvl3pPr>
    <a:lvl4pPr indent="482186" defTabSz="321457" latinLnBrk="0">
      <a:lnSpc>
        <a:spcPct val="117999"/>
      </a:lnSpc>
      <a:defRPr sz="1547">
        <a:latin typeface="Helvetica Neue"/>
        <a:ea typeface="Helvetica Neue"/>
        <a:cs typeface="Helvetica Neue"/>
        <a:sym typeface="Helvetica Neue"/>
      </a:defRPr>
    </a:lvl4pPr>
    <a:lvl5pPr indent="642915" defTabSz="321457" latinLnBrk="0">
      <a:lnSpc>
        <a:spcPct val="117999"/>
      </a:lnSpc>
      <a:defRPr sz="1547">
        <a:latin typeface="Helvetica Neue"/>
        <a:ea typeface="Helvetica Neue"/>
        <a:cs typeface="Helvetica Neue"/>
        <a:sym typeface="Helvetica Neue"/>
      </a:defRPr>
    </a:lvl5pPr>
    <a:lvl6pPr indent="803643" defTabSz="321457" latinLnBrk="0">
      <a:lnSpc>
        <a:spcPct val="117999"/>
      </a:lnSpc>
      <a:defRPr sz="1547">
        <a:latin typeface="Helvetica Neue"/>
        <a:ea typeface="Helvetica Neue"/>
        <a:cs typeface="Helvetica Neue"/>
        <a:sym typeface="Helvetica Neue"/>
      </a:defRPr>
    </a:lvl6pPr>
    <a:lvl7pPr indent="964372" defTabSz="321457" latinLnBrk="0">
      <a:lnSpc>
        <a:spcPct val="117999"/>
      </a:lnSpc>
      <a:defRPr sz="1547">
        <a:latin typeface="Helvetica Neue"/>
        <a:ea typeface="Helvetica Neue"/>
        <a:cs typeface="Helvetica Neue"/>
        <a:sym typeface="Helvetica Neue"/>
      </a:defRPr>
    </a:lvl7pPr>
    <a:lvl8pPr indent="1125101" defTabSz="321457" latinLnBrk="0">
      <a:lnSpc>
        <a:spcPct val="117999"/>
      </a:lnSpc>
      <a:defRPr sz="1547">
        <a:latin typeface="Helvetica Neue"/>
        <a:ea typeface="Helvetica Neue"/>
        <a:cs typeface="Helvetica Neue"/>
        <a:sym typeface="Helvetica Neue"/>
      </a:defRPr>
    </a:lvl8pPr>
    <a:lvl9pPr indent="1285829" defTabSz="321457" latinLnBrk="0">
      <a:lnSpc>
        <a:spcPct val="117999"/>
      </a:lnSpc>
      <a:defRPr sz="1547">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2547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HMO1 is activating CIN5, and thus can see </a:t>
            </a:r>
            <a:r>
              <a:rPr lang="en-US" dirty="0" err="1"/>
              <a:t>timecourse</a:t>
            </a:r>
            <a:r>
              <a:rPr lang="en-US" dirty="0"/>
              <a:t> relationship</a:t>
            </a:r>
          </a:p>
        </p:txBody>
      </p:sp>
    </p:spTree>
    <p:extLst>
      <p:ext uri="{BB962C8B-B14F-4D97-AF65-F5344CB8AC3E}">
        <p14:creationId xmlns:p14="http://schemas.microsoft.com/office/powerpoint/2010/main" val="352267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number of developers </a:t>
            </a:r>
          </a:p>
        </p:txBody>
      </p:sp>
    </p:spTree>
    <p:extLst>
      <p:ext uri="{BB962C8B-B14F-4D97-AF65-F5344CB8AC3E}">
        <p14:creationId xmlns:p14="http://schemas.microsoft.com/office/powerpoint/2010/main" val="69069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606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Tweak conclusion to emphasize more of what I said</a:t>
            </a:r>
          </a:p>
          <a:p>
            <a:r>
              <a:rPr lang="en-US" dirty="0"/>
              <a:t>13 new features!</a:t>
            </a:r>
          </a:p>
          <a:p>
            <a:r>
              <a:rPr lang="en-US" dirty="0"/>
              <a:t>90% of code refactored!</a:t>
            </a:r>
          </a:p>
        </p:txBody>
      </p:sp>
    </p:spTree>
    <p:extLst>
      <p:ext uri="{BB962C8B-B14F-4D97-AF65-F5344CB8AC3E}">
        <p14:creationId xmlns:p14="http://schemas.microsoft.com/office/powerpoint/2010/main" val="2920997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37</a:t>
            </a:fld>
            <a:endParaRPr lang="en-US"/>
          </a:p>
        </p:txBody>
      </p:sp>
    </p:spTree>
    <p:extLst>
      <p:ext uri="{BB962C8B-B14F-4D97-AF65-F5344CB8AC3E}">
        <p14:creationId xmlns:p14="http://schemas.microsoft.com/office/powerpoint/2010/main" val="781384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sarcastic</a:t>
            </a:r>
          </a:p>
        </p:txBody>
      </p:sp>
    </p:spTree>
    <p:extLst>
      <p:ext uri="{BB962C8B-B14F-4D97-AF65-F5344CB8AC3E}">
        <p14:creationId xmlns:p14="http://schemas.microsoft.com/office/powerpoint/2010/main" val="77424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is good for overall topography, not great for individual relations, emphasis on nodes</a:t>
            </a:r>
          </a:p>
        </p:txBody>
      </p:sp>
    </p:spTree>
    <p:extLst>
      <p:ext uri="{BB962C8B-B14F-4D97-AF65-F5344CB8AC3E}">
        <p14:creationId xmlns:p14="http://schemas.microsoft.com/office/powerpoint/2010/main" val="142141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to look at nodes and not connections</a:t>
            </a:r>
          </a:p>
        </p:txBody>
      </p:sp>
    </p:spTree>
    <p:extLst>
      <p:ext uri="{BB962C8B-B14F-4D97-AF65-F5344CB8AC3E}">
        <p14:creationId xmlns:p14="http://schemas.microsoft.com/office/powerpoint/2010/main" val="1385783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easily see activation and repression </a:t>
            </a:r>
          </a:p>
        </p:txBody>
      </p:sp>
    </p:spTree>
    <p:extLst>
      <p:ext uri="{BB962C8B-B14F-4D97-AF65-F5344CB8AC3E}">
        <p14:creationId xmlns:p14="http://schemas.microsoft.com/office/powerpoint/2010/main" val="32920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71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normalization is and why it is important</a:t>
            </a:r>
          </a:p>
          <a:p>
            <a:r>
              <a:rPr lang="en-US" dirty="0"/>
              <a:t>Add second demo with different normalizations, and then the same normalization</a:t>
            </a:r>
          </a:p>
        </p:txBody>
      </p:sp>
    </p:spTree>
    <p:extLst>
      <p:ext uri="{BB962C8B-B14F-4D97-AF65-F5344CB8AC3E}">
        <p14:creationId xmlns:p14="http://schemas.microsoft.com/office/powerpoint/2010/main" val="3447503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normalization is and why it is important</a:t>
            </a:r>
          </a:p>
          <a:p>
            <a:r>
              <a:rPr lang="en-US" dirty="0"/>
              <a:t>Add second demo with different normalizations, and then the same normalization</a:t>
            </a:r>
          </a:p>
        </p:txBody>
      </p:sp>
    </p:spTree>
    <p:extLst>
      <p:ext uri="{BB962C8B-B14F-4D97-AF65-F5344CB8AC3E}">
        <p14:creationId xmlns:p14="http://schemas.microsoft.com/office/powerpoint/2010/main" val="1557228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HMO1 is activating CIN5, and thus can see </a:t>
            </a:r>
            <a:r>
              <a:rPr lang="en-US" dirty="0" err="1"/>
              <a:t>timecourse</a:t>
            </a:r>
            <a:r>
              <a:rPr lang="en-US" dirty="0"/>
              <a:t> relationship</a:t>
            </a:r>
          </a:p>
        </p:txBody>
      </p:sp>
    </p:spTree>
    <p:extLst>
      <p:ext uri="{BB962C8B-B14F-4D97-AF65-F5344CB8AC3E}">
        <p14:creationId xmlns:p14="http://schemas.microsoft.com/office/powerpoint/2010/main" val="216590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92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892969" y="3545086"/>
            <a:ext cx="7358063"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892969" y="4473773"/>
            <a:ext cx="7358063"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892969" y="2979431"/>
            <a:ext cx="7358063"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9144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59A7B8-0EC4-44C9-AFEF-25E144F11C06}" type="datetime1">
              <a:rPr lang="en-US" smtClean="0"/>
              <a:pPr/>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extLst>
      <p:ext uri="{BB962C8B-B14F-4D97-AF65-F5344CB8AC3E}">
        <p14:creationId xmlns:p14="http://schemas.microsoft.com/office/powerpoint/2010/main" val="20163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143000" y="473273"/>
            <a:ext cx="6858000" cy="415230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892969" y="4723805"/>
            <a:ext cx="7358063"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892969" y="5732859"/>
            <a:ext cx="7358063"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92969" y="2268141"/>
            <a:ext cx="7358063"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723805" y="446484"/>
            <a:ext cx="3750469" cy="5777508"/>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69726" y="446484"/>
            <a:ext cx="3750469"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669726" y="3321844"/>
            <a:ext cx="3750469"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723805" y="1821656"/>
            <a:ext cx="3750469"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669726" y="1821656"/>
            <a:ext cx="3750469"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4422143" y="6536531"/>
            <a:ext cx="294954"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669727" y="892969"/>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4723805" y="3580805"/>
            <a:ext cx="3750469"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4723805" y="625078"/>
            <a:ext cx="3750469"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669726" y="625078"/>
            <a:ext cx="3750469" cy="560784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69727" y="178594"/>
            <a:ext cx="7804547"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69727" y="1821656"/>
            <a:ext cx="7804547" cy="4420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41379" y="6536531"/>
            <a:ext cx="256481"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New layouts, data types, and architecture for GRNsight 3: a web application for visualizing gene regulatory networks"/>
          <p:cNvSpPr txBox="1">
            <a:spLocks noGrp="1"/>
          </p:cNvSpPr>
          <p:nvPr>
            <p:ph type="ctrTitle"/>
          </p:nvPr>
        </p:nvSpPr>
        <p:spPr>
          <a:xfrm>
            <a:off x="892969" y="946547"/>
            <a:ext cx="7358063" cy="2321719"/>
          </a:xfrm>
          <a:prstGeom prst="rect">
            <a:avLst/>
          </a:prstGeom>
        </p:spPr>
        <p:txBody>
          <a:bodyPr anchor="t" anchorCtr="0">
            <a:normAutofit/>
          </a:bodyPr>
          <a:lstStyle>
            <a:lvl1pPr algn="l" defTabSz="373887">
              <a:defRPr sz="5119">
                <a:solidFill>
                  <a:schemeClr val="accent3">
                    <a:hueOff val="914337"/>
                    <a:satOff val="31515"/>
                    <a:lumOff val="-30790"/>
                  </a:schemeClr>
                </a:solidFill>
              </a:defRPr>
            </a:lvl1pPr>
          </a:lstStyle>
          <a:p>
            <a:r>
              <a:rPr sz="3100" b="1" spc="-105" dirty="0">
                <a:latin typeface="Helvetica Neue" panose="02000503000000020004" pitchFamily="2" charset="0"/>
                <a:ea typeface="Helvetica Neue" panose="02000503000000020004" pitchFamily="2" charset="0"/>
                <a:cs typeface="Helvetica Neue" panose="02000503000000020004" pitchFamily="2" charset="0"/>
              </a:rPr>
              <a:t>New layouts, data types, and architecture for GRNsight </a:t>
            </a:r>
            <a:r>
              <a:rPr lang="en-US" sz="3100" b="1" spc="-105" dirty="0">
                <a:latin typeface="Helvetica Neue" panose="02000503000000020004" pitchFamily="2" charset="0"/>
                <a:ea typeface="Helvetica Neue" panose="02000503000000020004" pitchFamily="2" charset="0"/>
                <a:cs typeface="Helvetica Neue" panose="02000503000000020004" pitchFamily="2" charset="0"/>
              </a:rPr>
              <a:t>v</a:t>
            </a:r>
            <a:r>
              <a:rPr sz="3100" b="1" spc="-105" dirty="0">
                <a:latin typeface="Helvetica Neue" panose="02000503000000020004" pitchFamily="2" charset="0"/>
                <a:ea typeface="Helvetica Neue" panose="02000503000000020004" pitchFamily="2" charset="0"/>
                <a:cs typeface="Helvetica Neue" panose="02000503000000020004" pitchFamily="2" charset="0"/>
              </a:rPr>
              <a:t>3: a web application for visualizing gene regulatory networks</a:t>
            </a:r>
          </a:p>
        </p:txBody>
      </p:sp>
      <p:sp>
        <p:nvSpPr>
          <p:cNvPr id="120" name="Mihir Samdarshi…"/>
          <p:cNvSpPr txBox="1">
            <a:spLocks noGrp="1"/>
          </p:cNvSpPr>
          <p:nvPr>
            <p:ph type="subTitle" sz="half" idx="1"/>
          </p:nvPr>
        </p:nvSpPr>
        <p:spPr>
          <a:xfrm>
            <a:off x="892969" y="3545086"/>
            <a:ext cx="7358063" cy="2794992"/>
          </a:xfrm>
          <a:prstGeom prst="rect">
            <a:avLst/>
          </a:prstGeom>
        </p:spPr>
        <p:txBody>
          <a:bodyPr/>
          <a:lstStyle/>
          <a:p>
            <a:pPr algn="l">
              <a:defRPr b="1"/>
            </a:pPr>
            <a:r>
              <a:rPr sz="2800" dirty="0">
                <a:latin typeface="Helvetica Neue" panose="02000503000000020004" pitchFamily="2" charset="0"/>
                <a:ea typeface="Helvetica Neue" panose="02000503000000020004" pitchFamily="2" charset="0"/>
                <a:cs typeface="Helvetica Neue" panose="02000503000000020004" pitchFamily="2" charset="0"/>
              </a:rPr>
              <a:t>Mihir Samdarshi</a:t>
            </a:r>
          </a:p>
          <a:p>
            <a:pPr algn="l">
              <a:defRPr sz="2800"/>
            </a:pPr>
            <a:r>
              <a:rPr sz="2000" dirty="0">
                <a:latin typeface="Helvetica Neue" panose="02000503000000020004" pitchFamily="2" charset="0"/>
                <a:ea typeface="Helvetica Neue" panose="02000503000000020004" pitchFamily="2" charset="0"/>
                <a:cs typeface="Helvetica Neue" panose="02000503000000020004" pitchFamily="2" charset="0"/>
              </a:rPr>
              <a:t>Department of Biology</a:t>
            </a:r>
          </a:p>
          <a:p>
            <a:pPr algn="l">
              <a:defRPr sz="2800"/>
            </a:pPr>
            <a:r>
              <a:rPr sz="2000" dirty="0">
                <a:latin typeface="Helvetica Neue" panose="02000503000000020004" pitchFamily="2" charset="0"/>
                <a:ea typeface="Helvetica Neue" panose="02000503000000020004" pitchFamily="2" charset="0"/>
                <a:cs typeface="Helvetica Neue" panose="02000503000000020004" pitchFamily="2" charset="0"/>
              </a:rPr>
              <a:t>Loyola Marymount University</a:t>
            </a:r>
          </a:p>
          <a:p>
            <a:pPr algn="l"/>
            <a:endParaRPr sz="2000" dirty="0">
              <a:latin typeface="Helvetica Neue" panose="02000503000000020004" pitchFamily="2" charset="0"/>
              <a:ea typeface="Helvetica Neue" panose="02000503000000020004" pitchFamily="2" charset="0"/>
              <a:cs typeface="Helvetica Neue" panose="02000503000000020004" pitchFamily="2" charset="0"/>
            </a:endParaRPr>
          </a:p>
          <a:p>
            <a:pPr algn="l">
              <a:defRPr sz="2400"/>
            </a:pPr>
            <a:r>
              <a:rPr sz="1600" dirty="0">
                <a:latin typeface="Helvetica Neue" panose="02000503000000020004" pitchFamily="2" charset="0"/>
                <a:ea typeface="Helvetica Neue" panose="02000503000000020004" pitchFamily="2" charset="0"/>
                <a:cs typeface="Helvetica Neue" panose="02000503000000020004" pitchFamily="2" charset="0"/>
              </a:rPr>
              <a:t>March 23, 2019</a:t>
            </a:r>
          </a:p>
          <a:p>
            <a:pPr algn="l">
              <a:defRPr sz="2400"/>
            </a:pPr>
            <a:r>
              <a:rPr sz="1600" dirty="0">
                <a:latin typeface="Helvetica Neue" panose="02000503000000020004" pitchFamily="2" charset="0"/>
                <a:ea typeface="Helvetica Neue" panose="02000503000000020004" pitchFamily="2" charset="0"/>
                <a:cs typeface="Helvetica Neue" panose="02000503000000020004" pitchFamily="2" charset="0"/>
              </a:rPr>
              <a:t>LMU Undergraduate Research Symposium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sz="2800" spc="0" dirty="0">
                <a:latin typeface="Helvetica Neue" panose="02000503000000020004" pitchFamily="2" charset="0"/>
                <a:ea typeface="Helvetica Neue" panose="02000503000000020004" pitchFamily="2" charset="0"/>
                <a:cs typeface="Helvetica Neue" panose="02000503000000020004" pitchFamily="2" charset="0"/>
              </a:rPr>
              <a:t>GRNsight automatically produces visualizations of weighted networks from adjacency matrix inputs</a:t>
            </a:r>
          </a:p>
        </p:txBody>
      </p:sp>
      <p:sp>
        <p:nvSpPr>
          <p:cNvPr id="6" name="Rectangle 5">
            <a:extLst>
              <a:ext uri="{FF2B5EF4-FFF2-40B4-BE49-F238E27FC236}">
                <a16:creationId xmlns:a16="http://schemas.microsoft.com/office/drawing/2014/main" id="{7C33E1F1-557D-744F-B958-DE6B6C15EF3C}"/>
              </a:ext>
            </a:extLst>
          </p:cNvPr>
          <p:cNvSpPr/>
          <p:nvPr/>
        </p:nvSpPr>
        <p:spPr>
          <a:xfrm>
            <a:off x="7265664" y="2249683"/>
            <a:ext cx="1776989" cy="254718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Arrow Connector 6">
            <a:extLst>
              <a:ext uri="{FF2B5EF4-FFF2-40B4-BE49-F238E27FC236}">
                <a16:creationId xmlns:a16="http://schemas.microsoft.com/office/drawing/2014/main" id="{99B07B36-D9C0-7B47-97F7-56C0C7DDD846}"/>
              </a:ext>
            </a:extLst>
          </p:cNvPr>
          <p:cNvCxnSpPr>
            <a:cxnSpLocks/>
            <a:stCxn id="14" idx="3"/>
          </p:cNvCxnSpPr>
          <p:nvPr/>
        </p:nvCxnSpPr>
        <p:spPr>
          <a:xfrm>
            <a:off x="8669978" y="4422057"/>
            <a:ext cx="262428"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5037C25-ADC1-EC4B-91AB-EE65381AEC29}"/>
              </a:ext>
            </a:extLst>
          </p:cNvPr>
          <p:cNvCxnSpPr/>
          <p:nvPr/>
        </p:nvCxnSpPr>
        <p:spPr>
          <a:xfrm>
            <a:off x="8198759" y="3530600"/>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8F5E751-65D9-0B49-9513-8108D6F3501D}"/>
              </a:ext>
            </a:extLst>
          </p:cNvPr>
          <p:cNvGrpSpPr/>
          <p:nvPr/>
        </p:nvGrpSpPr>
        <p:grpSpPr>
          <a:xfrm>
            <a:off x="8258794" y="3890237"/>
            <a:ext cx="673612" cy="174894"/>
            <a:chOff x="294155" y="3370522"/>
            <a:chExt cx="733647" cy="260499"/>
          </a:xfrm>
        </p:grpSpPr>
        <p:cxnSp>
          <p:nvCxnSpPr>
            <p:cNvPr id="10" name="Straight Arrow Connector 9">
              <a:extLst>
                <a:ext uri="{FF2B5EF4-FFF2-40B4-BE49-F238E27FC236}">
                  <a16:creationId xmlns:a16="http://schemas.microsoft.com/office/drawing/2014/main" id="{BEFCE5D9-85D5-F340-AD0D-944A4DFCB9B2}"/>
                </a:ext>
              </a:extLst>
            </p:cNvPr>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86F5A37-B6AC-D644-A2C2-AEDA1420C5DB}"/>
                </a:ext>
              </a:extLst>
            </p:cNvPr>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06D9B9E-9AF8-2B49-BEA9-46B2C568AD82}"/>
              </a:ext>
            </a:extLst>
          </p:cNvPr>
          <p:cNvSpPr txBox="1"/>
          <p:nvPr/>
        </p:nvSpPr>
        <p:spPr>
          <a:xfrm>
            <a:off x="7219004" y="3350943"/>
            <a:ext cx="1018228"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activation</a:t>
            </a:r>
          </a:p>
        </p:txBody>
      </p:sp>
      <p:sp>
        <p:nvSpPr>
          <p:cNvPr id="13" name="TextBox 12">
            <a:extLst>
              <a:ext uri="{FF2B5EF4-FFF2-40B4-BE49-F238E27FC236}">
                <a16:creationId xmlns:a16="http://schemas.microsoft.com/office/drawing/2014/main" id="{27012437-0595-8446-876E-9560AD27DB0E}"/>
              </a:ext>
            </a:extLst>
          </p:cNvPr>
          <p:cNvSpPr txBox="1"/>
          <p:nvPr/>
        </p:nvSpPr>
        <p:spPr>
          <a:xfrm>
            <a:off x="7219350" y="3797683"/>
            <a:ext cx="1093569"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repression</a:t>
            </a:r>
          </a:p>
        </p:txBody>
      </p:sp>
      <p:sp>
        <p:nvSpPr>
          <p:cNvPr id="14" name="TextBox 13">
            <a:extLst>
              <a:ext uri="{FF2B5EF4-FFF2-40B4-BE49-F238E27FC236}">
                <a16:creationId xmlns:a16="http://schemas.microsoft.com/office/drawing/2014/main" id="{E4E891C1-8DF4-5D41-82A3-1F824E7284D8}"/>
              </a:ext>
            </a:extLst>
          </p:cNvPr>
          <p:cNvSpPr txBox="1"/>
          <p:nvPr/>
        </p:nvSpPr>
        <p:spPr>
          <a:xfrm>
            <a:off x="7204512" y="4268168"/>
            <a:ext cx="146546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weak influence</a:t>
            </a:r>
          </a:p>
        </p:txBody>
      </p:sp>
      <p:sp>
        <p:nvSpPr>
          <p:cNvPr id="15" name="TextBox 14">
            <a:extLst>
              <a:ext uri="{FF2B5EF4-FFF2-40B4-BE49-F238E27FC236}">
                <a16:creationId xmlns:a16="http://schemas.microsoft.com/office/drawing/2014/main" id="{2381BC59-46F9-CB4B-9560-7C70CB003E7C}"/>
              </a:ext>
            </a:extLst>
          </p:cNvPr>
          <p:cNvSpPr txBox="1"/>
          <p:nvPr/>
        </p:nvSpPr>
        <p:spPr>
          <a:xfrm>
            <a:off x="7724655" y="2364253"/>
            <a:ext cx="816603" cy="351956"/>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Key:</a:t>
            </a:r>
          </a:p>
        </p:txBody>
      </p:sp>
      <p:pic>
        <p:nvPicPr>
          <p:cNvPr id="16" name="Picture 15">
            <a:extLst>
              <a:ext uri="{FF2B5EF4-FFF2-40B4-BE49-F238E27FC236}">
                <a16:creationId xmlns:a16="http://schemas.microsoft.com/office/drawing/2014/main" id="{9942938E-C402-D14B-99C3-F5B569ED550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132956" y="2805461"/>
            <a:ext cx="788065" cy="372682"/>
          </a:xfrm>
          <a:prstGeom prst="rect">
            <a:avLst/>
          </a:prstGeom>
        </p:spPr>
      </p:pic>
      <p:sp>
        <p:nvSpPr>
          <p:cNvPr id="17" name="TextBox 16">
            <a:extLst>
              <a:ext uri="{FF2B5EF4-FFF2-40B4-BE49-F238E27FC236}">
                <a16:creationId xmlns:a16="http://schemas.microsoft.com/office/drawing/2014/main" id="{309C098E-8093-B449-B260-D89350F4B8BE}"/>
              </a:ext>
            </a:extLst>
          </p:cNvPr>
          <p:cNvSpPr txBox="1"/>
          <p:nvPr/>
        </p:nvSpPr>
        <p:spPr>
          <a:xfrm>
            <a:off x="7289102" y="2870366"/>
            <a:ext cx="604654"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gene</a:t>
            </a:r>
          </a:p>
        </p:txBody>
      </p:sp>
      <p:pic>
        <p:nvPicPr>
          <p:cNvPr id="18" name="Picture 17">
            <a:extLst>
              <a:ext uri="{FF2B5EF4-FFF2-40B4-BE49-F238E27FC236}">
                <a16:creationId xmlns:a16="http://schemas.microsoft.com/office/drawing/2014/main" id="{7355B4A9-35C5-D441-9978-A7236C350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53" y="1304263"/>
            <a:ext cx="6715149" cy="3747759"/>
          </a:xfrm>
          <a:prstGeom prst="rect">
            <a:avLst/>
          </a:prstGeom>
        </p:spPr>
      </p:pic>
      <p:sp>
        <p:nvSpPr>
          <p:cNvPr id="19" name="TextBox 18">
            <a:extLst>
              <a:ext uri="{FF2B5EF4-FFF2-40B4-BE49-F238E27FC236}">
                <a16:creationId xmlns:a16="http://schemas.microsoft.com/office/drawing/2014/main" id="{529BD978-2368-BE41-AD33-1A6C6FA7F70E}"/>
              </a:ext>
            </a:extLst>
          </p:cNvPr>
          <p:cNvSpPr txBox="1"/>
          <p:nvPr/>
        </p:nvSpPr>
        <p:spPr>
          <a:xfrm>
            <a:off x="1463040" y="5212080"/>
            <a:ext cx="5644658" cy="307777"/>
          </a:xfrm>
          <a:prstGeom prst="rect">
            <a:avLst/>
          </a:prstGeom>
          <a:noFill/>
        </p:spPr>
        <p:txBody>
          <a:bodyPr wrap="squar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Screenshot of GRNsight v1, released Aug 2016</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GRNsight has matured to version 3 with many new features added</a:t>
            </a:r>
          </a:p>
        </p:txBody>
      </p:sp>
      <p:pic>
        <p:nvPicPr>
          <p:cNvPr id="9" name="Content Placeholder 8" descr="A close up of a map&#10;&#10;Description automatically generated">
            <a:extLst>
              <a:ext uri="{FF2B5EF4-FFF2-40B4-BE49-F238E27FC236}">
                <a16:creationId xmlns:a16="http://schemas.microsoft.com/office/drawing/2014/main" id="{075E3990-155F-7B4A-81A3-43F44C542D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1308394"/>
            <a:ext cx="6622413" cy="4421187"/>
          </a:xfrm>
        </p:spPr>
      </p:pic>
      <p:sp>
        <p:nvSpPr>
          <p:cNvPr id="10" name="TextBox 9">
            <a:extLst>
              <a:ext uri="{FF2B5EF4-FFF2-40B4-BE49-F238E27FC236}">
                <a16:creationId xmlns:a16="http://schemas.microsoft.com/office/drawing/2014/main" id="{D8D53221-28F2-2143-9109-9470FC1205CE}"/>
              </a:ext>
            </a:extLst>
          </p:cNvPr>
          <p:cNvSpPr txBox="1"/>
          <p:nvPr/>
        </p:nvSpPr>
        <p:spPr>
          <a:xfrm>
            <a:off x="1463040" y="5212080"/>
            <a:ext cx="5641105" cy="307777"/>
          </a:xfrm>
          <a:prstGeom prst="rect">
            <a:avLst/>
          </a:prstGeom>
          <a:noFill/>
        </p:spPr>
        <p:txBody>
          <a:bodyPr wrap="squar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Screenshot of GRNsight Beta v3.1.12, released February 2019</a:t>
            </a:r>
          </a:p>
        </p:txBody>
      </p:sp>
      <p:sp>
        <p:nvSpPr>
          <p:cNvPr id="12" name="Rectangle 11">
            <a:extLst>
              <a:ext uri="{FF2B5EF4-FFF2-40B4-BE49-F238E27FC236}">
                <a16:creationId xmlns:a16="http://schemas.microsoft.com/office/drawing/2014/main" id="{4238B377-5371-5C43-86DC-220A42706742}"/>
              </a:ext>
            </a:extLst>
          </p:cNvPr>
          <p:cNvSpPr/>
          <p:nvPr/>
        </p:nvSpPr>
        <p:spPr>
          <a:xfrm>
            <a:off x="7265664" y="2249683"/>
            <a:ext cx="1776989" cy="2547189"/>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3" name="Straight Arrow Connector 12">
            <a:extLst>
              <a:ext uri="{FF2B5EF4-FFF2-40B4-BE49-F238E27FC236}">
                <a16:creationId xmlns:a16="http://schemas.microsoft.com/office/drawing/2014/main" id="{BE3A2404-2734-2C44-8538-511FE71CA4F7}"/>
              </a:ext>
            </a:extLst>
          </p:cNvPr>
          <p:cNvCxnSpPr/>
          <p:nvPr/>
        </p:nvCxnSpPr>
        <p:spPr>
          <a:xfrm flipV="1">
            <a:off x="8565582" y="4441292"/>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FF1EE8-F456-9045-82DF-AEFED2DF9915}"/>
              </a:ext>
            </a:extLst>
          </p:cNvPr>
          <p:cNvSpPr txBox="1"/>
          <p:nvPr/>
        </p:nvSpPr>
        <p:spPr>
          <a:xfrm>
            <a:off x="7219004" y="3350943"/>
            <a:ext cx="1018228"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activation</a:t>
            </a:r>
          </a:p>
        </p:txBody>
      </p:sp>
      <p:sp>
        <p:nvSpPr>
          <p:cNvPr id="19" name="TextBox 18">
            <a:extLst>
              <a:ext uri="{FF2B5EF4-FFF2-40B4-BE49-F238E27FC236}">
                <a16:creationId xmlns:a16="http://schemas.microsoft.com/office/drawing/2014/main" id="{357D546B-1E61-F742-9355-746F1AF43B36}"/>
              </a:ext>
            </a:extLst>
          </p:cNvPr>
          <p:cNvSpPr txBox="1"/>
          <p:nvPr/>
        </p:nvSpPr>
        <p:spPr>
          <a:xfrm>
            <a:off x="7219350" y="3797683"/>
            <a:ext cx="1093569"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repression</a:t>
            </a:r>
          </a:p>
        </p:txBody>
      </p:sp>
      <p:sp>
        <p:nvSpPr>
          <p:cNvPr id="20" name="TextBox 19">
            <a:extLst>
              <a:ext uri="{FF2B5EF4-FFF2-40B4-BE49-F238E27FC236}">
                <a16:creationId xmlns:a16="http://schemas.microsoft.com/office/drawing/2014/main" id="{6C9B00D5-25A4-BA4E-B901-25A7F7FFE6BA}"/>
              </a:ext>
            </a:extLst>
          </p:cNvPr>
          <p:cNvSpPr txBox="1"/>
          <p:nvPr/>
        </p:nvSpPr>
        <p:spPr>
          <a:xfrm>
            <a:off x="7204512" y="4268168"/>
            <a:ext cx="146546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weak influence</a:t>
            </a:r>
          </a:p>
        </p:txBody>
      </p:sp>
      <p:sp>
        <p:nvSpPr>
          <p:cNvPr id="21" name="TextBox 20">
            <a:extLst>
              <a:ext uri="{FF2B5EF4-FFF2-40B4-BE49-F238E27FC236}">
                <a16:creationId xmlns:a16="http://schemas.microsoft.com/office/drawing/2014/main" id="{0712AC4B-FBBC-EA42-94B2-42730AFDD45C}"/>
              </a:ext>
            </a:extLst>
          </p:cNvPr>
          <p:cNvSpPr txBox="1"/>
          <p:nvPr/>
        </p:nvSpPr>
        <p:spPr>
          <a:xfrm>
            <a:off x="7724655" y="2364253"/>
            <a:ext cx="816603" cy="351956"/>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Key:</a:t>
            </a:r>
          </a:p>
        </p:txBody>
      </p:sp>
      <p:pic>
        <p:nvPicPr>
          <p:cNvPr id="22" name="Picture 21">
            <a:extLst>
              <a:ext uri="{FF2B5EF4-FFF2-40B4-BE49-F238E27FC236}">
                <a16:creationId xmlns:a16="http://schemas.microsoft.com/office/drawing/2014/main" id="{19466530-AA20-5449-91AE-11C79130F9C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132956" y="2805461"/>
            <a:ext cx="788065" cy="372682"/>
          </a:xfrm>
          <a:prstGeom prst="rect">
            <a:avLst/>
          </a:prstGeom>
        </p:spPr>
      </p:pic>
      <p:sp>
        <p:nvSpPr>
          <p:cNvPr id="23" name="TextBox 22">
            <a:extLst>
              <a:ext uri="{FF2B5EF4-FFF2-40B4-BE49-F238E27FC236}">
                <a16:creationId xmlns:a16="http://schemas.microsoft.com/office/drawing/2014/main" id="{9A52B5D6-CDFE-B843-840F-5FDBBCBF4ADC}"/>
              </a:ext>
            </a:extLst>
          </p:cNvPr>
          <p:cNvSpPr txBox="1"/>
          <p:nvPr/>
        </p:nvSpPr>
        <p:spPr>
          <a:xfrm>
            <a:off x="7289102" y="2870366"/>
            <a:ext cx="604654"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gene</a:t>
            </a:r>
          </a:p>
        </p:txBody>
      </p:sp>
      <p:pic>
        <p:nvPicPr>
          <p:cNvPr id="25" name="Picture 24" descr="A close up of a logo&#10;&#10;Description automatically generated">
            <a:extLst>
              <a:ext uri="{FF2B5EF4-FFF2-40B4-BE49-F238E27FC236}">
                <a16:creationId xmlns:a16="http://schemas.microsoft.com/office/drawing/2014/main" id="{CA48C99C-1489-AC49-8E53-6DD02AB44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5469" y="3408308"/>
            <a:ext cx="680225" cy="209898"/>
          </a:xfrm>
          <a:prstGeom prst="rect">
            <a:avLst/>
          </a:prstGeom>
        </p:spPr>
      </p:pic>
      <p:pic>
        <p:nvPicPr>
          <p:cNvPr id="27" name="Picture 26">
            <a:extLst>
              <a:ext uri="{FF2B5EF4-FFF2-40B4-BE49-F238E27FC236}">
                <a16:creationId xmlns:a16="http://schemas.microsoft.com/office/drawing/2014/main" id="{403ADF3B-1AB5-F743-83E0-9011666B4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4238" y="3840682"/>
            <a:ext cx="641040" cy="245031"/>
          </a:xfrm>
          <a:prstGeom prst="rect">
            <a:avLst/>
          </a:prstGeom>
        </p:spPr>
      </p:pic>
    </p:spTree>
    <p:extLst>
      <p:ext uri="{BB962C8B-B14F-4D97-AF65-F5344CB8AC3E}">
        <p14:creationId xmlns:p14="http://schemas.microsoft.com/office/powerpoint/2010/main" val="236822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sz="2800" spc="0" dirty="0">
                <a:latin typeface="Helvetica Neue" panose="02000503000000020004" pitchFamily="2" charset="0"/>
                <a:ea typeface="Helvetica Neue" panose="02000503000000020004" pitchFamily="2" charset="0"/>
                <a:cs typeface="Helvetica Neue" panose="02000503000000020004" pitchFamily="2" charset="0"/>
              </a:rPr>
              <a:t>GRNsight </a:t>
            </a:r>
            <a:r>
              <a:rPr lang="en-US" sz="2800" spc="0" dirty="0">
                <a:latin typeface="Helvetica Neue" panose="02000503000000020004" pitchFamily="2" charset="0"/>
                <a:ea typeface="Helvetica Neue" panose="02000503000000020004" pitchFamily="2" charset="0"/>
                <a:cs typeface="Helvetica Neue" panose="02000503000000020004" pitchFamily="2" charset="0"/>
              </a:rPr>
              <a:t>now allows users to automatically lay out graphs in an easily readable grid format </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descr="A close up of a map&#10;&#10;Description automatically generated">
            <a:extLst>
              <a:ext uri="{FF2B5EF4-FFF2-40B4-BE49-F238E27FC236}">
                <a16:creationId xmlns:a16="http://schemas.microsoft.com/office/drawing/2014/main" id="{0089CE68-0B54-FF49-8AF4-65844AE78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376" y="1554480"/>
            <a:ext cx="6387248" cy="3749040"/>
          </a:xfrm>
          <a:prstGeom prst="rect">
            <a:avLst/>
          </a:prstGeom>
        </p:spPr>
      </p:pic>
    </p:spTree>
    <p:extLst>
      <p:ext uri="{BB962C8B-B14F-4D97-AF65-F5344CB8AC3E}">
        <p14:creationId xmlns:p14="http://schemas.microsoft.com/office/powerpoint/2010/main" val="9937325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sz="2800" spc="0" dirty="0">
                <a:latin typeface="Helvetica Neue" panose="02000503000000020004" pitchFamily="2" charset="0"/>
                <a:ea typeface="Helvetica Neue" panose="02000503000000020004" pitchFamily="2" charset="0"/>
                <a:cs typeface="Helvetica Neue" panose="02000503000000020004" pitchFamily="2" charset="0"/>
              </a:rPr>
              <a:t>GRNsight </a:t>
            </a:r>
            <a:r>
              <a:rPr lang="en-US" sz="2800" spc="0" dirty="0">
                <a:latin typeface="Helvetica Neue" panose="02000503000000020004" pitchFamily="2" charset="0"/>
                <a:ea typeface="Helvetica Neue" panose="02000503000000020004" pitchFamily="2" charset="0"/>
                <a:cs typeface="Helvetica Neue" panose="02000503000000020004" pitchFamily="2" charset="0"/>
              </a:rPr>
              <a:t>now allows users to automatically lay out graphs in an easily readable grid format </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descr="A close up of a map&#10;&#10;Description automatically generated">
            <a:extLst>
              <a:ext uri="{FF2B5EF4-FFF2-40B4-BE49-F238E27FC236}">
                <a16:creationId xmlns:a16="http://schemas.microsoft.com/office/drawing/2014/main" id="{629FB363-4F8A-DF46-9B2E-37A92CB4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373" y="1554480"/>
            <a:ext cx="6387254" cy="3749040"/>
          </a:xfrm>
          <a:prstGeom prst="rect">
            <a:avLst/>
          </a:prstGeom>
        </p:spPr>
      </p:pic>
    </p:spTree>
    <p:extLst>
      <p:ext uri="{BB962C8B-B14F-4D97-AF65-F5344CB8AC3E}">
        <p14:creationId xmlns:p14="http://schemas.microsoft.com/office/powerpoint/2010/main" val="9561856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kern="1200" dirty="0">
                <a:solidFill>
                  <a:schemeClr val="accent3">
                    <a:lumMod val="50000"/>
                  </a:schemeClr>
                </a:solidFill>
                <a:latin typeface="Arial"/>
              </a:rPr>
              <a:t>Numerical weight values can be displayed on the graph</a:t>
            </a:r>
            <a:endPar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A close up of a map&#10;&#10;Description automatically generated">
            <a:extLst>
              <a:ext uri="{FF2B5EF4-FFF2-40B4-BE49-F238E27FC236}">
                <a16:creationId xmlns:a16="http://schemas.microsoft.com/office/drawing/2014/main" id="{20C91A0F-0F5E-864A-BD4B-FE936D0A8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372" y="1554480"/>
            <a:ext cx="6387254" cy="3749040"/>
          </a:xfrm>
          <a:prstGeom prst="rect">
            <a:avLst/>
          </a:prstGeom>
        </p:spPr>
      </p:pic>
    </p:spTree>
    <p:extLst>
      <p:ext uri="{BB962C8B-B14F-4D97-AF65-F5344CB8AC3E}">
        <p14:creationId xmlns:p14="http://schemas.microsoft.com/office/powerpoint/2010/main" val="79052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rPr>
              <a:t>Edge thicknesses are normalized to the largest magnitude weight value</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614866" y="4590532"/>
            <a:ext cx="2432076"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a:t>
            </a:r>
            <a:r>
              <a:rPr lang="en-US" sz="1400" dirty="0">
                <a:latin typeface="Helvetica Neue" panose="02000503000000020004" pitchFamily="2" charset="0"/>
                <a:ea typeface="Helvetica Neue" panose="02000503000000020004" pitchFamily="2" charset="0"/>
                <a:cs typeface="Helvetica Neue" panose="02000503000000020004" pitchFamily="2" charset="0"/>
              </a:rPr>
              <a:t>1.5</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A close up of a map&#10;&#10;Description automatically generated">
            <a:extLst>
              <a:ext uri="{FF2B5EF4-FFF2-40B4-BE49-F238E27FC236}">
                <a16:creationId xmlns:a16="http://schemas.microsoft.com/office/drawing/2014/main" id="{6575E5CA-B168-1841-8DD0-C97A4CD8A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960778"/>
            <a:ext cx="4517810" cy="2651760"/>
          </a:xfrm>
          <a:prstGeom prst="rect">
            <a:avLst/>
          </a:prstGeom>
        </p:spPr>
      </p:pic>
      <p:pic>
        <p:nvPicPr>
          <p:cNvPr id="6" name="Picture 5" descr="A close up of a map&#10;&#10;Description automatically generated">
            <a:extLst>
              <a:ext uri="{FF2B5EF4-FFF2-40B4-BE49-F238E27FC236}">
                <a16:creationId xmlns:a16="http://schemas.microsoft.com/office/drawing/2014/main" id="{18C9AA2E-7068-C946-8746-35537F379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6" y="1960778"/>
            <a:ext cx="4517814" cy="2651760"/>
          </a:xfrm>
          <a:prstGeom prst="rect">
            <a:avLst/>
          </a:prstGeom>
        </p:spPr>
      </p:pic>
      <p:sp>
        <p:nvSpPr>
          <p:cNvPr id="8" name="TextBox 7">
            <a:extLst>
              <a:ext uri="{FF2B5EF4-FFF2-40B4-BE49-F238E27FC236}">
                <a16:creationId xmlns:a16="http://schemas.microsoft.com/office/drawing/2014/main" id="{39B1D635-0015-C448-99C5-F68F5078A484}"/>
              </a:ext>
            </a:extLst>
          </p:cNvPr>
          <p:cNvSpPr txBox="1"/>
          <p:nvPr/>
        </p:nvSpPr>
        <p:spPr>
          <a:xfrm>
            <a:off x="1047361" y="4590532"/>
            <a:ext cx="2531462"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a:t>
            </a:r>
            <a:r>
              <a:rPr lang="en-US" sz="1400" dirty="0">
                <a:latin typeface="Helvetica Neue" panose="02000503000000020004" pitchFamily="2" charset="0"/>
                <a:ea typeface="Helvetica Neue" panose="02000503000000020004" pitchFamily="2" charset="0"/>
                <a:cs typeface="Helvetica Neue" panose="02000503000000020004" pitchFamily="2" charset="0"/>
              </a:rPr>
              <a:t>5.21</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5FC6C7E1-BA4C-F24A-9F94-44D1C7ED2FAF}"/>
              </a:ext>
            </a:extLst>
          </p:cNvPr>
          <p:cNvSpPr txBox="1"/>
          <p:nvPr/>
        </p:nvSpPr>
        <p:spPr>
          <a:xfrm>
            <a:off x="4972774" y="5148178"/>
            <a:ext cx="3666565"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Edges are drawn relative to the highest magnitude edge weight, thus in order to facilitate accurate comparison between different graphs with different highest magnitude edge weight, the normalization factor may be changed.</a:t>
            </a:r>
          </a:p>
        </p:txBody>
      </p:sp>
      <p:sp>
        <p:nvSpPr>
          <p:cNvPr id="11" name="TextBox 10">
            <a:extLst>
              <a:ext uri="{FF2B5EF4-FFF2-40B4-BE49-F238E27FC236}">
                <a16:creationId xmlns:a16="http://schemas.microsoft.com/office/drawing/2014/main" id="{AA1BCCDB-08CD-AA45-9C0D-29854D341EB5}"/>
              </a:ext>
            </a:extLst>
          </p:cNvPr>
          <p:cNvSpPr txBox="1"/>
          <p:nvPr/>
        </p:nvSpPr>
        <p:spPr>
          <a:xfrm>
            <a:off x="405269" y="5471344"/>
            <a:ext cx="366656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facilitate better comparison of graphs, users may now modulate normalization factor</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348069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rPr>
              <a:t>Edge thicknesses are normalized to the largest magnitude weight value</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614866" y="4590532"/>
            <a:ext cx="2282997"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3</a:t>
            </a:r>
          </a:p>
        </p:txBody>
      </p:sp>
      <p:sp>
        <p:nvSpPr>
          <p:cNvPr id="8" name="TextBox 7">
            <a:extLst>
              <a:ext uri="{FF2B5EF4-FFF2-40B4-BE49-F238E27FC236}">
                <a16:creationId xmlns:a16="http://schemas.microsoft.com/office/drawing/2014/main" id="{39B1D635-0015-C448-99C5-F68F5078A484}"/>
              </a:ext>
            </a:extLst>
          </p:cNvPr>
          <p:cNvSpPr txBox="1"/>
          <p:nvPr/>
        </p:nvSpPr>
        <p:spPr>
          <a:xfrm>
            <a:off x="1047361" y="4590532"/>
            <a:ext cx="2282997"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a:t>
            </a:r>
            <a:r>
              <a:rPr lang="en-US" sz="1400" dirty="0">
                <a:latin typeface="Helvetica Neue" panose="02000503000000020004" pitchFamily="2" charset="0"/>
                <a:ea typeface="Helvetica Neue" panose="02000503000000020004" pitchFamily="2" charset="0"/>
                <a:cs typeface="Helvetica Neue" panose="02000503000000020004" pitchFamily="2" charset="0"/>
              </a:rPr>
              <a:t>3</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descr="A close up of a map&#10;&#10;Description automatically generated">
            <a:extLst>
              <a:ext uri="{FF2B5EF4-FFF2-40B4-BE49-F238E27FC236}">
                <a16:creationId xmlns:a16="http://schemas.microsoft.com/office/drawing/2014/main" id="{CF23CCE4-5AEC-124E-BE88-531885F78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960778"/>
            <a:ext cx="4517815" cy="2651760"/>
          </a:xfrm>
          <a:prstGeom prst="rect">
            <a:avLst/>
          </a:prstGeom>
        </p:spPr>
      </p:pic>
      <p:pic>
        <p:nvPicPr>
          <p:cNvPr id="4" name="Picture 3" descr="A close up of a map&#10;&#10;Description automatically generated">
            <a:extLst>
              <a:ext uri="{FF2B5EF4-FFF2-40B4-BE49-F238E27FC236}">
                <a16:creationId xmlns:a16="http://schemas.microsoft.com/office/drawing/2014/main" id="{362E3A27-7AA0-104B-AF94-59576B6B0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6" y="1960778"/>
            <a:ext cx="4517814" cy="2651760"/>
          </a:xfrm>
          <a:prstGeom prst="rect">
            <a:avLst/>
          </a:prstGeom>
        </p:spPr>
      </p:pic>
      <p:sp>
        <p:nvSpPr>
          <p:cNvPr id="12" name="TextBox 11">
            <a:extLst>
              <a:ext uri="{FF2B5EF4-FFF2-40B4-BE49-F238E27FC236}">
                <a16:creationId xmlns:a16="http://schemas.microsoft.com/office/drawing/2014/main" id="{354F34A4-073C-0D4E-A4F8-42A22D02A938}"/>
              </a:ext>
            </a:extLst>
          </p:cNvPr>
          <p:cNvSpPr txBox="1"/>
          <p:nvPr/>
        </p:nvSpPr>
        <p:spPr>
          <a:xfrm>
            <a:off x="4972774" y="5148178"/>
            <a:ext cx="3666565"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Edges are drawn relative to the highest magnitude edge weight, thus in order to facilitate accurate comparison between different graphs with different highest magnitude edge weight, the normalization factor may be changed.</a:t>
            </a:r>
          </a:p>
        </p:txBody>
      </p:sp>
      <p:sp>
        <p:nvSpPr>
          <p:cNvPr id="13" name="TextBox 12">
            <a:extLst>
              <a:ext uri="{FF2B5EF4-FFF2-40B4-BE49-F238E27FC236}">
                <a16:creationId xmlns:a16="http://schemas.microsoft.com/office/drawing/2014/main" id="{9AB0E4E0-F7D1-A64D-97C6-78E17F38CE02}"/>
              </a:ext>
            </a:extLst>
          </p:cNvPr>
          <p:cNvSpPr txBox="1"/>
          <p:nvPr/>
        </p:nvSpPr>
        <p:spPr>
          <a:xfrm>
            <a:off x="405269" y="5471344"/>
            <a:ext cx="366656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facilitate better comparison of graphs, users may now modulate normalization factor</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391586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rPr>
              <a:t>Edge thicknesses are normalized to the largest magnitude weight value</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614866" y="4590532"/>
            <a:ext cx="2382383"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10</a:t>
            </a:r>
          </a:p>
        </p:txBody>
      </p:sp>
      <p:sp>
        <p:nvSpPr>
          <p:cNvPr id="8" name="TextBox 7">
            <a:extLst>
              <a:ext uri="{FF2B5EF4-FFF2-40B4-BE49-F238E27FC236}">
                <a16:creationId xmlns:a16="http://schemas.microsoft.com/office/drawing/2014/main" id="{39B1D635-0015-C448-99C5-F68F5078A484}"/>
              </a:ext>
            </a:extLst>
          </p:cNvPr>
          <p:cNvSpPr txBox="1"/>
          <p:nvPr/>
        </p:nvSpPr>
        <p:spPr>
          <a:xfrm>
            <a:off x="1047361" y="4590532"/>
            <a:ext cx="2382383"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1</a:t>
            </a:r>
            <a:r>
              <a:rPr lang="en-US" sz="1400" dirty="0">
                <a:latin typeface="Helvetica Neue" panose="02000503000000020004" pitchFamily="2" charset="0"/>
                <a:ea typeface="Helvetica Neue" panose="02000503000000020004" pitchFamily="2" charset="0"/>
                <a:cs typeface="Helvetica Neue" panose="02000503000000020004" pitchFamily="2" charset="0"/>
              </a:rPr>
              <a:t>0</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descr="A close up of a map&#10;&#10;Description automatically generated">
            <a:extLst>
              <a:ext uri="{FF2B5EF4-FFF2-40B4-BE49-F238E27FC236}">
                <a16:creationId xmlns:a16="http://schemas.microsoft.com/office/drawing/2014/main" id="{6CF6C35D-98F5-BB49-983E-911464CF7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4" y="1960778"/>
            <a:ext cx="4517810" cy="2651760"/>
          </a:xfrm>
          <a:prstGeom prst="rect">
            <a:avLst/>
          </a:prstGeom>
        </p:spPr>
      </p:pic>
      <p:pic>
        <p:nvPicPr>
          <p:cNvPr id="6" name="Picture 5" descr="A close up of a map&#10;&#10;Description automatically generated">
            <a:extLst>
              <a:ext uri="{FF2B5EF4-FFF2-40B4-BE49-F238E27FC236}">
                <a16:creationId xmlns:a16="http://schemas.microsoft.com/office/drawing/2014/main" id="{51B0235E-87ED-6F45-9C5F-588978F12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6" y="1960778"/>
            <a:ext cx="4517814" cy="2651760"/>
          </a:xfrm>
          <a:prstGeom prst="rect">
            <a:avLst/>
          </a:prstGeom>
        </p:spPr>
      </p:pic>
      <p:sp>
        <p:nvSpPr>
          <p:cNvPr id="11" name="TextBox 10">
            <a:extLst>
              <a:ext uri="{FF2B5EF4-FFF2-40B4-BE49-F238E27FC236}">
                <a16:creationId xmlns:a16="http://schemas.microsoft.com/office/drawing/2014/main" id="{23A13D8E-B548-F742-80BD-8DDBBE587DEC}"/>
              </a:ext>
            </a:extLst>
          </p:cNvPr>
          <p:cNvSpPr txBox="1"/>
          <p:nvPr/>
        </p:nvSpPr>
        <p:spPr>
          <a:xfrm>
            <a:off x="4972774" y="5148178"/>
            <a:ext cx="3666565"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Edges are drawn relative to the highest magnitude edge weight, thus in order to facilitate accurate comparison between different graphs with different highest magnitude edge weight, the normalization factor may be changed.</a:t>
            </a:r>
          </a:p>
        </p:txBody>
      </p:sp>
      <p:sp>
        <p:nvSpPr>
          <p:cNvPr id="12" name="TextBox 11">
            <a:extLst>
              <a:ext uri="{FF2B5EF4-FFF2-40B4-BE49-F238E27FC236}">
                <a16:creationId xmlns:a16="http://schemas.microsoft.com/office/drawing/2014/main" id="{7D9D9AD8-4951-3E4C-86D6-E8635ECB6D32}"/>
              </a:ext>
            </a:extLst>
          </p:cNvPr>
          <p:cNvSpPr txBox="1"/>
          <p:nvPr/>
        </p:nvSpPr>
        <p:spPr>
          <a:xfrm>
            <a:off x="405269" y="5471344"/>
            <a:ext cx="366656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facilitate better comparison of graphs, users may now modulate normalization factor</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27417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a:bodyPr>
          <a:lstStyle/>
          <a:p>
            <a:pPr algn="l"/>
            <a:r>
              <a:rPr lang="en-US" sz="2400" b="1" dirty="0">
                <a:solidFill>
                  <a:schemeClr val="accent3">
                    <a:lumMod val="50000"/>
                  </a:schemeClr>
                </a:solidFill>
              </a:rPr>
              <a:t>Edges with normalized weight values within 5% of 0 </a:t>
            </a:r>
            <a:br>
              <a:rPr lang="en-US" sz="2400" b="1" dirty="0">
                <a:solidFill>
                  <a:schemeClr val="accent3">
                    <a:lumMod val="50000"/>
                  </a:schemeClr>
                </a:solidFill>
              </a:rPr>
            </a:br>
            <a:r>
              <a:rPr lang="en-US" sz="2400" b="1" dirty="0">
                <a:solidFill>
                  <a:schemeClr val="accent3">
                    <a:lumMod val="50000"/>
                  </a:schemeClr>
                </a:solidFill>
              </a:rPr>
              <a:t>are displayed as gray to minimize their visual strength</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301483" y="5394960"/>
            <a:ext cx="2464137"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Gray Edge Threshold = 5%</a:t>
            </a:r>
          </a:p>
        </p:txBody>
      </p:sp>
      <p:sp>
        <p:nvSpPr>
          <p:cNvPr id="10" name="TextBox 9">
            <a:extLst>
              <a:ext uri="{FF2B5EF4-FFF2-40B4-BE49-F238E27FC236}">
                <a16:creationId xmlns:a16="http://schemas.microsoft.com/office/drawing/2014/main" id="{673C8FDF-BAD7-C049-A977-515C34994E32}"/>
              </a:ext>
            </a:extLst>
          </p:cNvPr>
          <p:cNvSpPr txBox="1"/>
          <p:nvPr/>
        </p:nvSpPr>
        <p:spPr>
          <a:xfrm>
            <a:off x="1360445" y="5384595"/>
            <a:ext cx="223024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allow users to direct attention to certain nodes, users may now adjust gray edge threshold</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pic>
        <p:nvPicPr>
          <p:cNvPr id="11" name="Picture 10" descr="A close up of a map&#10;&#10;Description automatically generated">
            <a:extLst>
              <a:ext uri="{FF2B5EF4-FFF2-40B4-BE49-F238E27FC236}">
                <a16:creationId xmlns:a16="http://schemas.microsoft.com/office/drawing/2014/main" id="{7ED4B210-CC84-5D43-8573-E1B1776FA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377" y="1554480"/>
            <a:ext cx="6387243" cy="3749040"/>
          </a:xfrm>
          <a:prstGeom prst="rect">
            <a:avLst/>
          </a:prstGeom>
        </p:spPr>
      </p:pic>
    </p:spTree>
    <p:extLst>
      <p:ext uri="{BB962C8B-B14F-4D97-AF65-F5344CB8AC3E}">
        <p14:creationId xmlns:p14="http://schemas.microsoft.com/office/powerpoint/2010/main" val="2339678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a:bodyPr>
          <a:lstStyle/>
          <a:p>
            <a:pPr algn="l"/>
            <a:r>
              <a:rPr lang="en-US" sz="2400" b="1" dirty="0">
                <a:solidFill>
                  <a:schemeClr val="accent3">
                    <a:lumMod val="50000"/>
                  </a:schemeClr>
                </a:solidFill>
              </a:rPr>
              <a:t>Users can change the gray edge threshold with a slider</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209056" y="5394960"/>
            <a:ext cx="2563523"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Gray Edge Threshold = 50%</a:t>
            </a:r>
          </a:p>
        </p:txBody>
      </p:sp>
      <p:sp>
        <p:nvSpPr>
          <p:cNvPr id="10" name="TextBox 9">
            <a:extLst>
              <a:ext uri="{FF2B5EF4-FFF2-40B4-BE49-F238E27FC236}">
                <a16:creationId xmlns:a16="http://schemas.microsoft.com/office/drawing/2014/main" id="{673C8FDF-BAD7-C049-A977-515C34994E32}"/>
              </a:ext>
            </a:extLst>
          </p:cNvPr>
          <p:cNvSpPr txBox="1"/>
          <p:nvPr/>
        </p:nvSpPr>
        <p:spPr>
          <a:xfrm>
            <a:off x="1360445" y="5384595"/>
            <a:ext cx="223024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allow users to direct attention to certain nodes, users may now adjust gray edge threshold</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pic>
        <p:nvPicPr>
          <p:cNvPr id="4" name="Picture 3" descr="A picture containing text, map&#10;&#10;Description automatically generated">
            <a:extLst>
              <a:ext uri="{FF2B5EF4-FFF2-40B4-BE49-F238E27FC236}">
                <a16:creationId xmlns:a16="http://schemas.microsoft.com/office/drawing/2014/main" id="{8B0D2118-DA7B-A845-B614-AED878269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744" y="1553135"/>
            <a:ext cx="6391835" cy="3751729"/>
          </a:xfrm>
          <a:prstGeom prst="rect">
            <a:avLst/>
          </a:prstGeom>
        </p:spPr>
      </p:pic>
    </p:spTree>
    <p:extLst>
      <p:ext uri="{BB962C8B-B14F-4D97-AF65-F5344CB8AC3E}">
        <p14:creationId xmlns:p14="http://schemas.microsoft.com/office/powerpoint/2010/main" val="31836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tline"/>
          <p:cNvSpPr txBox="1">
            <a:spLocks noGrp="1"/>
          </p:cNvSpPr>
          <p:nvPr>
            <p:ph type="title"/>
          </p:nvPr>
        </p:nvSpPr>
        <p:spPr>
          <a:xfrm>
            <a:off x="457200" y="273187"/>
            <a:ext cx="8229600" cy="914400"/>
          </a:xfrm>
          <a:prstGeom prst="rect">
            <a:avLst/>
          </a:prstGeom>
        </p:spPr>
        <p:txBody>
          <a:bodyPr>
            <a:normAutofit/>
          </a:bodyPr>
          <a:lstStyle>
            <a:lvl1pPr algn="l">
              <a:defRPr sz="6400">
                <a:solidFill>
                  <a:schemeClr val="accent3">
                    <a:hueOff val="914337"/>
                    <a:satOff val="31515"/>
                    <a:lumOff val="-30790"/>
                  </a:schemeClr>
                </a:solidFill>
              </a:defRPr>
            </a:lvl1pPr>
          </a:lstStyle>
          <a:p>
            <a:r>
              <a:rPr sz="3600" b="1" dirty="0">
                <a:latin typeface="Helvetica Neue" panose="02000503000000020004" pitchFamily="2" charset="0"/>
                <a:ea typeface="Helvetica Neue" panose="02000503000000020004" pitchFamily="2" charset="0"/>
                <a:cs typeface="Helvetica Neue" panose="02000503000000020004" pitchFamily="2" charset="0"/>
              </a:rPr>
              <a:t>Outline</a:t>
            </a:r>
          </a:p>
        </p:txBody>
      </p:sp>
      <p:sp>
        <p:nvSpPr>
          <p:cNvPr id="123" name="Gene regulatory networks (GRNs) consist of genes, transcription factors, and the regulatory relationships between them.…"/>
          <p:cNvSpPr txBox="1">
            <a:spLocks noGrp="1"/>
          </p:cNvSpPr>
          <p:nvPr>
            <p:ph type="body" idx="1"/>
          </p:nvPr>
        </p:nvSpPr>
        <p:spPr>
          <a:xfrm>
            <a:off x="669726" y="1218902"/>
            <a:ext cx="7804547" cy="4420195"/>
          </a:xfrm>
          <a:prstGeom prst="rect">
            <a:avLst/>
          </a:prstGeom>
        </p:spPr>
        <p:txBody>
          <a:bodyPr>
            <a:normAutofit/>
          </a:bodyPr>
          <a:lstStyle/>
          <a:p>
            <a:pPr marL="482186" indent="-321457" defTabSz="642915">
              <a:spcBef>
                <a:spcPts val="703"/>
              </a:spcBef>
              <a:buClr>
                <a:srgbClr val="93A299"/>
              </a:buClr>
              <a:buSzPct val="85000"/>
              <a:buFont typeface="Arial"/>
              <a:defRPr b="1">
                <a:latin typeface="Arial"/>
                <a:ea typeface="Arial"/>
                <a:cs typeface="Arial"/>
                <a:sym typeface="Arial"/>
              </a:defRPr>
            </a:pPr>
            <a:r>
              <a:rPr sz="2200" dirty="0">
                <a:latin typeface="Helvetica Neue" panose="02000503000000020004" pitchFamily="2" charset="0"/>
                <a:ea typeface="Helvetica Neue" panose="02000503000000020004" pitchFamily="2" charset="0"/>
                <a:cs typeface="Helvetica Neue" panose="02000503000000020004" pitchFamily="2" charset="0"/>
              </a:rPr>
              <a:t>Gene regulatory networks (GRNs) consist of genes, transcription factors, and the regulatory relationships between them.</a:t>
            </a:r>
          </a:p>
          <a:p>
            <a:pPr marL="482186" indent="-321457" defTabSz="642915">
              <a:spcBef>
                <a:spcPts val="703"/>
              </a:spcBef>
              <a:buClr>
                <a:srgbClr val="93A299"/>
              </a:buClr>
              <a:buSzPct val="85000"/>
              <a:buFont typeface="Arial"/>
              <a:defRPr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GRNsight is an open source web application and service for visualizing models of gene regulatory networks.</a:t>
            </a:r>
          </a:p>
          <a:p>
            <a:pPr marL="482186" indent="-321457" defTabSz="642915">
              <a:spcBef>
                <a:spcPts val="703"/>
              </a:spcBef>
              <a:buClr>
                <a:srgbClr val="93A299"/>
              </a:buClr>
              <a:buSzPct val="85000"/>
              <a:buFont typeface="Arial"/>
              <a:buChar char="•"/>
              <a:defRPr b="1">
                <a:latin typeface="Arial"/>
                <a:ea typeface="Arial"/>
                <a:cs typeface="Arial"/>
                <a:sym typeface="Arial"/>
              </a:defRPr>
            </a:pPr>
            <a:r>
              <a:rPr lang="en-US" sz="2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GRNsight has matured since version 1.0, adding new features such as new layout options and data types.</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482186" indent="-321457" defTabSz="642915">
              <a:spcBef>
                <a:spcPts val="703"/>
              </a:spcBef>
              <a:buClr>
                <a:srgbClr val="93A299"/>
              </a:buClr>
              <a:buSzPct val="85000"/>
              <a:buFont typeface="Arial"/>
              <a:defRPr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has necessitated a complete refactor of GRNsight code to the Model-View-Controller paradigm, which facilitates easier user and developer interactions with the application.</a:t>
            </a:r>
            <a:endParaRPr sz="2200" dirty="0">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rPr>
              <a:t>Gray edges can also be shown as dashed lines to facilitate visualization by color blind users</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303861" y="5394960"/>
            <a:ext cx="2464137"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Gray Edge Threshold = 5%</a:t>
            </a:r>
          </a:p>
        </p:txBody>
      </p:sp>
      <p:sp>
        <p:nvSpPr>
          <p:cNvPr id="10" name="TextBox 9">
            <a:extLst>
              <a:ext uri="{FF2B5EF4-FFF2-40B4-BE49-F238E27FC236}">
                <a16:creationId xmlns:a16="http://schemas.microsoft.com/office/drawing/2014/main" id="{673C8FDF-BAD7-C049-A977-515C34994E32}"/>
              </a:ext>
            </a:extLst>
          </p:cNvPr>
          <p:cNvSpPr txBox="1"/>
          <p:nvPr/>
        </p:nvSpPr>
        <p:spPr>
          <a:xfrm>
            <a:off x="1360445" y="5384595"/>
            <a:ext cx="223024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As a benefit to visually impaired users, gray edges may be displayed as dashed lines </a:t>
            </a:r>
          </a:p>
        </p:txBody>
      </p:sp>
      <p:pic>
        <p:nvPicPr>
          <p:cNvPr id="4" name="Picture 3" descr="A close up of a map&#10;&#10;Description automatically generated">
            <a:extLst>
              <a:ext uri="{FF2B5EF4-FFF2-40B4-BE49-F238E27FC236}">
                <a16:creationId xmlns:a16="http://schemas.microsoft.com/office/drawing/2014/main" id="{EF9AC615-7864-6240-ACBE-F9BEB0E04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744" y="1554480"/>
            <a:ext cx="6387254" cy="3749040"/>
          </a:xfrm>
          <a:prstGeom prst="rect">
            <a:avLst/>
          </a:prstGeom>
        </p:spPr>
      </p:pic>
    </p:spTree>
    <p:extLst>
      <p:ext uri="{BB962C8B-B14F-4D97-AF65-F5344CB8AC3E}">
        <p14:creationId xmlns:p14="http://schemas.microsoft.com/office/powerpoint/2010/main" val="339849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latin typeface="Helvetica Neue" panose="02000503000000020004" pitchFamily="2" charset="0"/>
                <a:ea typeface="Helvetica Neue" panose="02000503000000020004" pitchFamily="2" charset="0"/>
                <a:cs typeface="Helvetica Neue" panose="02000503000000020004" pitchFamily="2" charset="0"/>
              </a:rPr>
              <a:t>Nodes now display measured and/or simulated expression data as individual heat maps</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B0EA09C9-4A82-1744-B6D1-04EE32C10629}"/>
              </a:ext>
            </a:extLst>
          </p:cNvPr>
          <p:cNvSpPr txBox="1"/>
          <p:nvPr/>
        </p:nvSpPr>
        <p:spPr>
          <a:xfrm>
            <a:off x="4817381" y="5394960"/>
            <a:ext cx="2948243" cy="523220"/>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Top = wild type microarray data</a:t>
            </a:r>
          </a:p>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Bottom = </a:t>
            </a:r>
            <a:r>
              <a:rPr lang="en-US" sz="1400" i="1" dirty="0">
                <a:latin typeface="Symbol" panose="05050102010706020507" pitchFamily="18" charset="2"/>
              </a:rPr>
              <a:t>D </a:t>
            </a:r>
            <a:r>
              <a:rPr lang="en-US" sz="1400" i="1" dirty="0"/>
              <a:t>gln3 </a:t>
            </a:r>
            <a:r>
              <a:rPr lang="en-US" sz="1400" dirty="0"/>
              <a:t>microarray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data</a:t>
            </a:r>
          </a:p>
        </p:txBody>
      </p:sp>
      <p:pic>
        <p:nvPicPr>
          <p:cNvPr id="4" name="Picture 3" descr="A close up of a map&#10;&#10;Description automatically generated">
            <a:extLst>
              <a:ext uri="{FF2B5EF4-FFF2-40B4-BE49-F238E27FC236}">
                <a16:creationId xmlns:a16="http://schemas.microsoft.com/office/drawing/2014/main" id="{EA607C03-DD35-2E40-9CB5-284A9BC68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370" y="1554480"/>
            <a:ext cx="6387254" cy="3749040"/>
          </a:xfrm>
          <a:prstGeom prst="rect">
            <a:avLst/>
          </a:prstGeom>
        </p:spPr>
      </p:pic>
    </p:spTree>
    <p:extLst>
      <p:ext uri="{BB962C8B-B14F-4D97-AF65-F5344CB8AC3E}">
        <p14:creationId xmlns:p14="http://schemas.microsoft.com/office/powerpoint/2010/main" val="299009817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latin typeface="Helvetica Neue" panose="02000503000000020004" pitchFamily="2" charset="0"/>
                <a:ea typeface="Helvetica Neue" panose="02000503000000020004" pitchFamily="2" charset="0"/>
                <a:cs typeface="Helvetica Neue" panose="02000503000000020004" pitchFamily="2" charset="0"/>
              </a:rPr>
              <a:t>Nodes now display measured and/or simulated expression data as individual heat maps</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B0EA09C9-4A82-1744-B6D1-04EE32C10629}"/>
              </a:ext>
            </a:extLst>
          </p:cNvPr>
          <p:cNvSpPr txBox="1"/>
          <p:nvPr/>
        </p:nvSpPr>
        <p:spPr>
          <a:xfrm>
            <a:off x="4817381" y="5394960"/>
            <a:ext cx="2948243" cy="523220"/>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Top = wild type microarray data</a:t>
            </a:r>
          </a:p>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Bottom = </a:t>
            </a:r>
            <a:r>
              <a:rPr lang="en-US" sz="1400" i="1" dirty="0">
                <a:latin typeface="Symbol" panose="05050102010706020507" pitchFamily="18" charset="2"/>
              </a:rPr>
              <a:t>D </a:t>
            </a:r>
            <a:r>
              <a:rPr lang="en-US" sz="1400" i="1" dirty="0"/>
              <a:t>gln3 </a:t>
            </a:r>
            <a:r>
              <a:rPr lang="en-US" sz="1400" dirty="0"/>
              <a:t>microarray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data</a:t>
            </a:r>
          </a:p>
        </p:txBody>
      </p:sp>
      <p:pic>
        <p:nvPicPr>
          <p:cNvPr id="4" name="Picture 3" descr="A close up of a map&#10;&#10;Description automatically generated">
            <a:extLst>
              <a:ext uri="{FF2B5EF4-FFF2-40B4-BE49-F238E27FC236}">
                <a16:creationId xmlns:a16="http://schemas.microsoft.com/office/drawing/2014/main" id="{EA607C03-DD35-2E40-9CB5-284A9BC68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373" y="1554480"/>
            <a:ext cx="6387254" cy="3749040"/>
          </a:xfrm>
          <a:prstGeom prst="rect">
            <a:avLst/>
          </a:prstGeom>
        </p:spPr>
      </p:pic>
      <p:sp>
        <p:nvSpPr>
          <p:cNvPr id="3" name="Rectangle 2">
            <a:extLst>
              <a:ext uri="{FF2B5EF4-FFF2-40B4-BE49-F238E27FC236}">
                <a16:creationId xmlns:a16="http://schemas.microsoft.com/office/drawing/2014/main" id="{B9B69BFE-F5E6-CC45-A274-3439614468DD}"/>
              </a:ext>
            </a:extLst>
          </p:cNvPr>
          <p:cNvSpPr/>
          <p:nvPr/>
        </p:nvSpPr>
        <p:spPr>
          <a:xfrm>
            <a:off x="5140271" y="1901125"/>
            <a:ext cx="542441" cy="1188204"/>
          </a:xfrm>
          <a:prstGeom prst="rect">
            <a:avLst/>
          </a:prstGeom>
          <a:noFill/>
          <a:ln w="28575" cap="flat">
            <a:solidFill>
              <a:schemeClr val="accent3">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1122538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400" spc="0" dirty="0">
                <a:latin typeface="Helvetica Neue" panose="02000503000000020004" pitchFamily="2" charset="0"/>
                <a:ea typeface="Helvetica Neue" panose="02000503000000020004" pitchFamily="2" charset="0"/>
                <a:cs typeface="Helvetica Neue" panose="02000503000000020004" pitchFamily="2" charset="0"/>
              </a:rPr>
              <a:t>Right-clicking on a node opens a web page which displays information retrieved from various databases</a:t>
            </a:r>
            <a:endParaRPr sz="2400" spc="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a:extLst>
              <a:ext uri="{FF2B5EF4-FFF2-40B4-BE49-F238E27FC236}">
                <a16:creationId xmlns:a16="http://schemas.microsoft.com/office/drawing/2014/main" id="{07384598-B13A-AA4C-914E-7E2CF7219249}"/>
              </a:ext>
            </a:extLst>
          </p:cNvPr>
          <p:cNvPicPr>
            <a:picLocks noChangeAspect="1"/>
          </p:cNvPicPr>
          <p:nvPr/>
        </p:nvPicPr>
        <p:blipFill rotWithShape="1">
          <a:blip r:embed="rId2"/>
          <a:srcRect l="12843" t="25118" r="8235" b="2515"/>
          <a:stretch/>
        </p:blipFill>
        <p:spPr>
          <a:xfrm>
            <a:off x="963705" y="1604682"/>
            <a:ext cx="7216589" cy="4419601"/>
          </a:xfrm>
          <a:prstGeom prst="rect">
            <a:avLst/>
          </a:prstGeom>
        </p:spPr>
      </p:pic>
    </p:spTree>
    <p:extLst>
      <p:ext uri="{BB962C8B-B14F-4D97-AF65-F5344CB8AC3E}">
        <p14:creationId xmlns:p14="http://schemas.microsoft.com/office/powerpoint/2010/main" val="30499958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chor="ctr" anchorCtr="0">
            <a:norm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400" spc="0" dirty="0">
                <a:latin typeface="Helvetica Neue" panose="02000503000000020004" pitchFamily="2" charset="0"/>
                <a:ea typeface="Helvetica Neue" panose="02000503000000020004" pitchFamily="2" charset="0"/>
                <a:cs typeface="Helvetica Neue" panose="02000503000000020004" pitchFamily="2" charset="0"/>
              </a:rPr>
              <a:t>However…</a:t>
            </a:r>
            <a:endParaRPr sz="24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2B84C3B5-735C-8E47-9F51-5D55DB9DCAE8}"/>
              </a:ext>
            </a:extLst>
          </p:cNvPr>
          <p:cNvSpPr txBox="1"/>
          <p:nvPr/>
        </p:nvSpPr>
        <p:spPr>
          <a:xfrm>
            <a:off x="457200" y="1475002"/>
            <a:ext cx="7762657" cy="1902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 tIns="54864" rIns="0" bIns="50800" numCol="1" spcCol="38100" rtlCol="0" anchor="ctr">
            <a:spAutoFit/>
          </a:bodyPr>
          <a:lstStyle/>
          <a:p>
            <a:pPr indent="-128582" algn="l" defTabSz="642915">
              <a:spcBef>
                <a:spcPts val="422"/>
              </a:spcBef>
              <a:buClr>
                <a:srgbClr val="93A299"/>
              </a:buClr>
              <a:buSzPct val="85000"/>
              <a:buFont typeface="Arial"/>
              <a:defRPr sz="2800">
                <a:latin typeface="Arial"/>
                <a:ea typeface="Arial"/>
                <a:cs typeface="Arial"/>
                <a:sym typeface="Arial"/>
              </a:defRPr>
            </a:pPr>
            <a:r>
              <a:rPr lang="en-US" sz="2000" b="0" dirty="0">
                <a:latin typeface="Helvetica Neue" panose="02000503000000020004" pitchFamily="2" charset="0"/>
                <a:ea typeface="Helvetica Neue" panose="02000503000000020004" pitchFamily="2" charset="0"/>
                <a:cs typeface="Helvetica Neue" panose="02000503000000020004" pitchFamily="2" charset="0"/>
              </a:rPr>
              <a:t>In the past 5 years:</a:t>
            </a:r>
          </a:p>
          <a:p>
            <a:pPr marL="214318" indent="-342900" algn="l" defTabSz="642915">
              <a:spcBef>
                <a:spcPts val="422"/>
              </a:spcBef>
              <a:buClr>
                <a:srgbClr val="93A299"/>
              </a:buClr>
              <a:buSzPct val="85000"/>
              <a:buFont typeface="Arial" panose="020B0604020202020204" pitchFamily="34" charset="0"/>
              <a:buChar char="•"/>
              <a:defRPr sz="2800">
                <a:latin typeface="Arial"/>
                <a:ea typeface="Arial"/>
                <a:cs typeface="Arial"/>
                <a:sym typeface="Arial"/>
              </a:defRPr>
            </a:pPr>
            <a:r>
              <a:rPr lang="en-US" sz="2000" b="0" dirty="0">
                <a:latin typeface="Helvetica Neue" panose="02000503000000020004" pitchFamily="2" charset="0"/>
                <a:ea typeface="Helvetica Neue" panose="02000503000000020004" pitchFamily="2" charset="0"/>
                <a:cs typeface="Helvetica Neue" panose="02000503000000020004" pitchFamily="2" charset="0"/>
              </a:rPr>
              <a:t>GRNsight’s codebase has expanded nearly 10x</a:t>
            </a:r>
          </a:p>
          <a:p>
            <a:pPr marL="214318" indent="-342900" algn="l" defTabSz="642915">
              <a:spcBef>
                <a:spcPts val="422"/>
              </a:spcBef>
              <a:buClr>
                <a:srgbClr val="93A299"/>
              </a:buClr>
              <a:buSzPct val="85000"/>
              <a:buFont typeface="Arial" panose="020B0604020202020204" pitchFamily="34" charset="0"/>
              <a:buChar char="•"/>
              <a:defRPr sz="2800">
                <a:latin typeface="Arial"/>
                <a:ea typeface="Arial"/>
                <a:cs typeface="Arial"/>
                <a:sym typeface="Arial"/>
              </a:defRPr>
            </a:pPr>
            <a:r>
              <a:rPr lang="en-US" sz="2000" b="0" dirty="0">
                <a:latin typeface="Helvetica Neue" panose="02000503000000020004" pitchFamily="2" charset="0"/>
                <a:ea typeface="Helvetica Neue" panose="02000503000000020004" pitchFamily="2" charset="0"/>
                <a:cs typeface="Helvetica Neue" panose="02000503000000020004" pitchFamily="2" charset="0"/>
              </a:rPr>
              <a:t>13 new features have been added</a:t>
            </a:r>
          </a:p>
          <a:p>
            <a:pPr marL="214318" indent="-342900" algn="l" defTabSz="642915">
              <a:spcBef>
                <a:spcPts val="422"/>
              </a:spcBef>
              <a:buClr>
                <a:srgbClr val="93A299"/>
              </a:buClr>
              <a:buSzPct val="85000"/>
              <a:buFont typeface="Arial" panose="020B0604020202020204" pitchFamily="34" charset="0"/>
              <a:buChar char="•"/>
              <a:defRPr sz="2800">
                <a:latin typeface="Arial"/>
                <a:ea typeface="Arial"/>
                <a:cs typeface="Arial"/>
                <a:sym typeface="Arial"/>
              </a:defRPr>
            </a:pPr>
            <a:endParaRPr lang="en-US" sz="2000" b="0" dirty="0">
              <a:latin typeface="Helvetica Neue" panose="02000503000000020004" pitchFamily="2" charset="0"/>
              <a:ea typeface="Helvetica Neue" panose="02000503000000020004" pitchFamily="2" charset="0"/>
              <a:cs typeface="Helvetica Neue" panose="02000503000000020004" pitchFamily="2" charset="0"/>
            </a:endParaRPr>
          </a:p>
          <a:p>
            <a:pPr algn="l" defTabSz="642915">
              <a:spcBef>
                <a:spcPts val="422"/>
              </a:spcBef>
              <a:buClr>
                <a:srgbClr val="93A299"/>
              </a:buClr>
              <a:buSzPct val="85000"/>
              <a:defRPr sz="2800">
                <a:latin typeface="Arial"/>
                <a:ea typeface="Arial"/>
                <a:cs typeface="Arial"/>
                <a:sym typeface="Arial"/>
              </a:defRPr>
            </a:pPr>
            <a:r>
              <a:rPr lang="en-US" sz="2000" b="0" dirty="0">
                <a:latin typeface="Helvetica Neue" panose="02000503000000020004" pitchFamily="2" charset="0"/>
                <a:ea typeface="Helvetica Neue" panose="02000503000000020004" pitchFamily="2" charset="0"/>
                <a:cs typeface="Helvetica Neue" panose="02000503000000020004" pitchFamily="2" charset="0"/>
              </a:rPr>
              <a:t>Lead to application instability, user interaction bugs</a:t>
            </a:r>
          </a:p>
        </p:txBody>
      </p:sp>
    </p:spTree>
    <p:extLst>
      <p:ext uri="{BB962C8B-B14F-4D97-AF65-F5344CB8AC3E}">
        <p14:creationId xmlns:p14="http://schemas.microsoft.com/office/powerpoint/2010/main" val="28412849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utline">
            <a:extLst>
              <a:ext uri="{FF2B5EF4-FFF2-40B4-BE49-F238E27FC236}">
                <a16:creationId xmlns:a16="http://schemas.microsoft.com/office/drawing/2014/main" id="{FD99D336-B510-D449-A927-E236B11C2546}"/>
              </a:ext>
            </a:extLst>
          </p:cNvPr>
          <p:cNvSpPr txBox="1">
            <a:spLocks/>
          </p:cNvSpPr>
          <p:nvPr/>
        </p:nvSpPr>
        <p:spPr>
          <a:xfrm>
            <a:off x="457200" y="273187"/>
            <a:ext cx="82296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chorCtr="0">
            <a:normAutofit fontScale="85000" lnSpcReduction="10000"/>
          </a:bodyPr>
          <a:lstStyle>
            <a:lvl1pPr marL="0" marR="0" indent="0" algn="l" defTabSz="410751" rtl="0" latinLnBrk="0">
              <a:lnSpc>
                <a:spcPct val="100000"/>
              </a:lnSpc>
              <a:spcBef>
                <a:spcPts val="0"/>
              </a:spcBef>
              <a:spcAft>
                <a:spcPts val="0"/>
              </a:spcAft>
              <a:buClrTx/>
              <a:buSzTx/>
              <a:buFontTx/>
              <a:buNone/>
              <a:tabLst/>
              <a:defRPr sz="6400" b="0" i="0" u="none" strike="noStrike" cap="none" spc="0" baseline="0">
                <a:ln>
                  <a:noFill/>
                </a:ln>
                <a:solidFill>
                  <a:schemeClr val="accent3">
                    <a:hueOff val="914337"/>
                    <a:satOff val="31515"/>
                    <a:lumOff val="-30790"/>
                  </a:schemeClr>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pPr hangingPunct="1"/>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Model-View-Controller paradigm is an architectural pattern used for developing user interfaces</a:t>
            </a:r>
          </a:p>
        </p:txBody>
      </p:sp>
      <p:grpSp>
        <p:nvGrpSpPr>
          <p:cNvPr id="5" name="Group 4">
            <a:extLst>
              <a:ext uri="{FF2B5EF4-FFF2-40B4-BE49-F238E27FC236}">
                <a16:creationId xmlns:a16="http://schemas.microsoft.com/office/drawing/2014/main" id="{424E4200-32EC-0E4D-A6EB-F9126FE09207}"/>
              </a:ext>
            </a:extLst>
          </p:cNvPr>
          <p:cNvGrpSpPr/>
          <p:nvPr/>
        </p:nvGrpSpPr>
        <p:grpSpPr>
          <a:xfrm>
            <a:off x="2280953" y="1558187"/>
            <a:ext cx="4582094" cy="3902986"/>
            <a:chOff x="5904343" y="25173230"/>
            <a:chExt cx="4582094" cy="3902986"/>
          </a:xfrm>
        </p:grpSpPr>
        <p:grpSp>
          <p:nvGrpSpPr>
            <p:cNvPr id="7" name="Group 6">
              <a:extLst>
                <a:ext uri="{FF2B5EF4-FFF2-40B4-BE49-F238E27FC236}">
                  <a16:creationId xmlns:a16="http://schemas.microsoft.com/office/drawing/2014/main" id="{BFAFDA67-D096-1B41-AD8B-1D0C9D09A822}"/>
                </a:ext>
              </a:extLst>
            </p:cNvPr>
            <p:cNvGrpSpPr/>
            <p:nvPr/>
          </p:nvGrpSpPr>
          <p:grpSpPr>
            <a:xfrm>
              <a:off x="5904343" y="25173230"/>
              <a:ext cx="4582094" cy="3902986"/>
              <a:chOff x="4706586" y="25128902"/>
              <a:chExt cx="4582094" cy="3902986"/>
            </a:xfrm>
          </p:grpSpPr>
          <p:grpSp>
            <p:nvGrpSpPr>
              <p:cNvPr id="9" name="Group 8">
                <a:extLst>
                  <a:ext uri="{FF2B5EF4-FFF2-40B4-BE49-F238E27FC236}">
                    <a16:creationId xmlns:a16="http://schemas.microsoft.com/office/drawing/2014/main" id="{59D0B2FE-D3B8-7240-92F6-DB508451165F}"/>
                  </a:ext>
                </a:extLst>
              </p:cNvPr>
              <p:cNvGrpSpPr/>
              <p:nvPr/>
            </p:nvGrpSpPr>
            <p:grpSpPr>
              <a:xfrm>
                <a:off x="6637259" y="27347038"/>
                <a:ext cx="731520" cy="1684850"/>
                <a:chOff x="6471020" y="26978500"/>
                <a:chExt cx="740771" cy="1709712"/>
              </a:xfrm>
            </p:grpSpPr>
            <p:sp>
              <p:nvSpPr>
                <p:cNvPr id="21" name="Snip Same Side Corner Rectangle 20">
                  <a:extLst>
                    <a:ext uri="{FF2B5EF4-FFF2-40B4-BE49-F238E27FC236}">
                      <a16:creationId xmlns:a16="http://schemas.microsoft.com/office/drawing/2014/main" id="{4DF0722F-646C-7C4A-87A0-66048B1B5EA7}"/>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22" name="Oval 21">
                  <a:extLst>
                    <a:ext uri="{FF2B5EF4-FFF2-40B4-BE49-F238E27FC236}">
                      <a16:creationId xmlns:a16="http://schemas.microsoft.com/office/drawing/2014/main" id="{E18499C4-F818-7E4A-9B88-F3691AA5C2D9}"/>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 name="Rounded Rectangle 9">
                <a:extLst>
                  <a:ext uri="{FF2B5EF4-FFF2-40B4-BE49-F238E27FC236}">
                    <a16:creationId xmlns:a16="http://schemas.microsoft.com/office/drawing/2014/main" id="{56BB4015-407F-E64A-8B73-4560CFE3DEFE}"/>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11" name="Rounded Rectangle 10">
                <a:extLst>
                  <a:ext uri="{FF2B5EF4-FFF2-40B4-BE49-F238E27FC236}">
                    <a16:creationId xmlns:a16="http://schemas.microsoft.com/office/drawing/2014/main" id="{8FDB5E96-A7CC-3B4D-8D62-5087FF11655B}"/>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12" name="Elbow Connector 11">
                <a:extLst>
                  <a:ext uri="{FF2B5EF4-FFF2-40B4-BE49-F238E27FC236}">
                    <a16:creationId xmlns:a16="http://schemas.microsoft.com/office/drawing/2014/main" id="{0C370A35-CB89-A54A-BCF2-5490BE89340C}"/>
                  </a:ext>
                </a:extLst>
              </p:cNvPr>
              <p:cNvCxnSpPr>
                <a:cxnSpLocks/>
                <a:stCxn id="21" idx="0"/>
                <a:endCxn id="10"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AB87C5A-1E53-EB43-ACA9-3097F67400F9}"/>
                  </a:ext>
                </a:extLst>
              </p:cNvPr>
              <p:cNvCxnSpPr>
                <a:cxnSpLocks/>
                <a:stCxn id="10" idx="0"/>
                <a:endCxn id="14"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ECCDDE0-FCE8-F04A-B7FF-F819AFDE63D4}"/>
                  </a:ext>
                </a:extLst>
              </p:cNvPr>
              <p:cNvPicPr>
                <a:picLocks noChangeAspect="1"/>
              </p:cNvPicPr>
              <p:nvPr/>
            </p:nvPicPr>
            <p:blipFill>
              <a:blip r:embed="rId2"/>
              <a:stretch>
                <a:fillRect/>
              </a:stretch>
            </p:blipFill>
            <p:spPr>
              <a:xfrm>
                <a:off x="6464314" y="25128902"/>
                <a:ext cx="1143000" cy="1075357"/>
              </a:xfrm>
              <a:prstGeom prst="rect">
                <a:avLst/>
              </a:prstGeom>
            </p:spPr>
          </p:pic>
          <p:cxnSp>
            <p:nvCxnSpPr>
              <p:cNvPr id="15" name="Elbow Connector 14">
                <a:extLst>
                  <a:ext uri="{FF2B5EF4-FFF2-40B4-BE49-F238E27FC236}">
                    <a16:creationId xmlns:a16="http://schemas.microsoft.com/office/drawing/2014/main" id="{F45130CE-F34F-B546-8887-426C55EB55BA}"/>
                  </a:ext>
                </a:extLst>
              </p:cNvPr>
              <p:cNvCxnSpPr>
                <a:stCxn id="14" idx="1"/>
                <a:endCxn id="11"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533F6DF-74E6-BF47-B228-FCEAF3483D22}"/>
                  </a:ext>
                </a:extLst>
              </p:cNvPr>
              <p:cNvCxnSpPr>
                <a:cxnSpLocks/>
                <a:stCxn id="11" idx="2"/>
                <a:endCxn id="21"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B485CE-3C7D-EF40-BEF8-52214FBA0A2A}"/>
                  </a:ext>
                </a:extLst>
              </p:cNvPr>
              <p:cNvSpPr txBox="1"/>
              <p:nvPr/>
            </p:nvSpPr>
            <p:spPr>
              <a:xfrm>
                <a:off x="8266158" y="27834993"/>
                <a:ext cx="859519"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18" name="TextBox 17">
                <a:extLst>
                  <a:ext uri="{FF2B5EF4-FFF2-40B4-BE49-F238E27FC236}">
                    <a16:creationId xmlns:a16="http://schemas.microsoft.com/office/drawing/2014/main" id="{CCF502F2-84E2-8148-815C-BDA861A983CE}"/>
                  </a:ext>
                </a:extLst>
              </p:cNvPr>
              <p:cNvSpPr txBox="1"/>
              <p:nvPr/>
            </p:nvSpPr>
            <p:spPr>
              <a:xfrm>
                <a:off x="7992242" y="25912990"/>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19" name="TextBox 18">
                <a:extLst>
                  <a:ext uri="{FF2B5EF4-FFF2-40B4-BE49-F238E27FC236}">
                    <a16:creationId xmlns:a16="http://schemas.microsoft.com/office/drawing/2014/main" id="{C9D02F81-8421-D747-B116-36F3884FC2C9}"/>
                  </a:ext>
                </a:extLst>
              </p:cNvPr>
              <p:cNvSpPr txBox="1"/>
              <p:nvPr/>
            </p:nvSpPr>
            <p:spPr>
              <a:xfrm>
                <a:off x="4706586" y="25912990"/>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20" name="TextBox 19">
                <a:extLst>
                  <a:ext uri="{FF2B5EF4-FFF2-40B4-BE49-F238E27FC236}">
                    <a16:creationId xmlns:a16="http://schemas.microsoft.com/office/drawing/2014/main" id="{40E957AE-6746-314A-A18D-8B70300684D1}"/>
                  </a:ext>
                </a:extLst>
              </p:cNvPr>
              <p:cNvSpPr txBox="1"/>
              <p:nvPr/>
            </p:nvSpPr>
            <p:spPr>
              <a:xfrm>
                <a:off x="4710259" y="27901579"/>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8" name="TextBox 7">
              <a:extLst>
                <a:ext uri="{FF2B5EF4-FFF2-40B4-BE49-F238E27FC236}">
                  <a16:creationId xmlns:a16="http://schemas.microsoft.com/office/drawing/2014/main" id="{53D9F2C3-D215-0C4F-B4CB-04B2C9E8B84A}"/>
                </a:ext>
              </a:extLst>
            </p:cNvPr>
            <p:cNvSpPr txBox="1"/>
            <p:nvPr/>
          </p:nvSpPr>
          <p:spPr>
            <a:xfrm>
              <a:off x="7839623" y="25505605"/>
              <a:ext cx="754765" cy="307777"/>
            </a:xfrm>
            <a:prstGeom prst="rect">
              <a:avLst/>
            </a:prstGeom>
            <a:noFill/>
          </p:spPr>
          <p:txBody>
            <a:bodyPr wrap="square" rtlCol="0">
              <a:spAutoFit/>
            </a:bodyPr>
            <a:lstStyle/>
            <a:p>
              <a:pPr algn="ctr"/>
              <a:r>
                <a:rPr lang="en-US" sz="1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spTree>
    <p:extLst>
      <p:ext uri="{BB962C8B-B14F-4D97-AF65-F5344CB8AC3E}">
        <p14:creationId xmlns:p14="http://schemas.microsoft.com/office/powerpoint/2010/main" val="75919367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utline">
            <a:extLst>
              <a:ext uri="{FF2B5EF4-FFF2-40B4-BE49-F238E27FC236}">
                <a16:creationId xmlns:a16="http://schemas.microsoft.com/office/drawing/2014/main" id="{FD99D336-B510-D449-A927-E236B11C2546}"/>
              </a:ext>
            </a:extLst>
          </p:cNvPr>
          <p:cNvSpPr txBox="1">
            <a:spLocks/>
          </p:cNvSpPr>
          <p:nvPr/>
        </p:nvSpPr>
        <p:spPr>
          <a:xfrm>
            <a:off x="457200" y="273187"/>
            <a:ext cx="82296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chorCtr="0">
            <a:normAutofit fontScale="85000" lnSpcReduction="10000"/>
          </a:bodyPr>
          <a:lstStyle>
            <a:lvl1pPr marL="0" marR="0" indent="0" algn="l" defTabSz="410751" rtl="0" latinLnBrk="0">
              <a:lnSpc>
                <a:spcPct val="100000"/>
              </a:lnSpc>
              <a:spcBef>
                <a:spcPts val="0"/>
              </a:spcBef>
              <a:spcAft>
                <a:spcPts val="0"/>
              </a:spcAft>
              <a:buClrTx/>
              <a:buSzTx/>
              <a:buFontTx/>
              <a:buNone/>
              <a:tabLst/>
              <a:defRPr sz="6400" b="0" i="0" u="none" strike="noStrike" cap="none" spc="0" baseline="0">
                <a:ln>
                  <a:noFill/>
                </a:ln>
                <a:solidFill>
                  <a:schemeClr val="accent3">
                    <a:hueOff val="914337"/>
                    <a:satOff val="31515"/>
                    <a:lumOff val="-30790"/>
                  </a:schemeClr>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pPr hangingPunct="1"/>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Model-View-Controller paradigm is an architectural pattern used for developing user interfaces</a:t>
            </a:r>
          </a:p>
        </p:txBody>
      </p:sp>
      <p:grpSp>
        <p:nvGrpSpPr>
          <p:cNvPr id="5" name="Group 4">
            <a:extLst>
              <a:ext uri="{FF2B5EF4-FFF2-40B4-BE49-F238E27FC236}">
                <a16:creationId xmlns:a16="http://schemas.microsoft.com/office/drawing/2014/main" id="{424E4200-32EC-0E4D-A6EB-F9126FE09207}"/>
              </a:ext>
            </a:extLst>
          </p:cNvPr>
          <p:cNvGrpSpPr/>
          <p:nvPr/>
        </p:nvGrpSpPr>
        <p:grpSpPr>
          <a:xfrm>
            <a:off x="5307496" y="1989770"/>
            <a:ext cx="3379304" cy="2878460"/>
            <a:chOff x="5904343" y="25173230"/>
            <a:chExt cx="4582094" cy="3902986"/>
          </a:xfrm>
        </p:grpSpPr>
        <p:grpSp>
          <p:nvGrpSpPr>
            <p:cNvPr id="7" name="Group 6">
              <a:extLst>
                <a:ext uri="{FF2B5EF4-FFF2-40B4-BE49-F238E27FC236}">
                  <a16:creationId xmlns:a16="http://schemas.microsoft.com/office/drawing/2014/main" id="{BFAFDA67-D096-1B41-AD8B-1D0C9D09A822}"/>
                </a:ext>
              </a:extLst>
            </p:cNvPr>
            <p:cNvGrpSpPr/>
            <p:nvPr/>
          </p:nvGrpSpPr>
          <p:grpSpPr>
            <a:xfrm>
              <a:off x="5904343" y="25173230"/>
              <a:ext cx="4582094" cy="3902986"/>
              <a:chOff x="4706586" y="25128902"/>
              <a:chExt cx="4582094" cy="3902986"/>
            </a:xfrm>
          </p:grpSpPr>
          <p:grpSp>
            <p:nvGrpSpPr>
              <p:cNvPr id="9" name="Group 8">
                <a:extLst>
                  <a:ext uri="{FF2B5EF4-FFF2-40B4-BE49-F238E27FC236}">
                    <a16:creationId xmlns:a16="http://schemas.microsoft.com/office/drawing/2014/main" id="{59D0B2FE-D3B8-7240-92F6-DB508451165F}"/>
                  </a:ext>
                </a:extLst>
              </p:cNvPr>
              <p:cNvGrpSpPr/>
              <p:nvPr/>
            </p:nvGrpSpPr>
            <p:grpSpPr>
              <a:xfrm>
                <a:off x="6637259" y="27347038"/>
                <a:ext cx="731520" cy="1684850"/>
                <a:chOff x="6471020" y="26978500"/>
                <a:chExt cx="740771" cy="1709712"/>
              </a:xfrm>
            </p:grpSpPr>
            <p:sp>
              <p:nvSpPr>
                <p:cNvPr id="21" name="Snip Same Side Corner Rectangle 20">
                  <a:extLst>
                    <a:ext uri="{FF2B5EF4-FFF2-40B4-BE49-F238E27FC236}">
                      <a16:creationId xmlns:a16="http://schemas.microsoft.com/office/drawing/2014/main" id="{4DF0722F-646C-7C4A-87A0-66048B1B5EA7}"/>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22" name="Oval 21">
                  <a:extLst>
                    <a:ext uri="{FF2B5EF4-FFF2-40B4-BE49-F238E27FC236}">
                      <a16:creationId xmlns:a16="http://schemas.microsoft.com/office/drawing/2014/main" id="{E18499C4-F818-7E4A-9B88-F3691AA5C2D9}"/>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 name="Rounded Rectangle 9">
                <a:extLst>
                  <a:ext uri="{FF2B5EF4-FFF2-40B4-BE49-F238E27FC236}">
                    <a16:creationId xmlns:a16="http://schemas.microsoft.com/office/drawing/2014/main" id="{56BB4015-407F-E64A-8B73-4560CFE3DEFE}"/>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11" name="Rounded Rectangle 10">
                <a:extLst>
                  <a:ext uri="{FF2B5EF4-FFF2-40B4-BE49-F238E27FC236}">
                    <a16:creationId xmlns:a16="http://schemas.microsoft.com/office/drawing/2014/main" id="{8FDB5E96-A7CC-3B4D-8D62-5087FF11655B}"/>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12" name="Elbow Connector 11">
                <a:extLst>
                  <a:ext uri="{FF2B5EF4-FFF2-40B4-BE49-F238E27FC236}">
                    <a16:creationId xmlns:a16="http://schemas.microsoft.com/office/drawing/2014/main" id="{0C370A35-CB89-A54A-BCF2-5490BE89340C}"/>
                  </a:ext>
                </a:extLst>
              </p:cNvPr>
              <p:cNvCxnSpPr>
                <a:cxnSpLocks/>
                <a:stCxn id="21" idx="0"/>
                <a:endCxn id="10"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AB87C5A-1E53-EB43-ACA9-3097F67400F9}"/>
                  </a:ext>
                </a:extLst>
              </p:cNvPr>
              <p:cNvCxnSpPr>
                <a:cxnSpLocks/>
                <a:stCxn id="10" idx="0"/>
                <a:endCxn id="14"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ECCDDE0-FCE8-F04A-B7FF-F819AFDE63D4}"/>
                  </a:ext>
                </a:extLst>
              </p:cNvPr>
              <p:cNvPicPr>
                <a:picLocks noChangeAspect="1"/>
              </p:cNvPicPr>
              <p:nvPr/>
            </p:nvPicPr>
            <p:blipFill>
              <a:blip r:embed="rId2"/>
              <a:stretch>
                <a:fillRect/>
              </a:stretch>
            </p:blipFill>
            <p:spPr>
              <a:xfrm>
                <a:off x="6464314" y="25128902"/>
                <a:ext cx="1143000" cy="1075357"/>
              </a:xfrm>
              <a:prstGeom prst="rect">
                <a:avLst/>
              </a:prstGeom>
            </p:spPr>
          </p:pic>
          <p:cxnSp>
            <p:nvCxnSpPr>
              <p:cNvPr id="15" name="Elbow Connector 14">
                <a:extLst>
                  <a:ext uri="{FF2B5EF4-FFF2-40B4-BE49-F238E27FC236}">
                    <a16:creationId xmlns:a16="http://schemas.microsoft.com/office/drawing/2014/main" id="{F45130CE-F34F-B546-8887-426C55EB55BA}"/>
                  </a:ext>
                </a:extLst>
              </p:cNvPr>
              <p:cNvCxnSpPr>
                <a:stCxn id="14" idx="1"/>
                <a:endCxn id="11"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533F6DF-74E6-BF47-B228-FCEAF3483D22}"/>
                  </a:ext>
                </a:extLst>
              </p:cNvPr>
              <p:cNvCxnSpPr>
                <a:cxnSpLocks/>
                <a:stCxn id="11" idx="2"/>
                <a:endCxn id="21"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B485CE-3C7D-EF40-BEF8-52214FBA0A2A}"/>
                  </a:ext>
                </a:extLst>
              </p:cNvPr>
              <p:cNvSpPr txBox="1"/>
              <p:nvPr/>
            </p:nvSpPr>
            <p:spPr>
              <a:xfrm>
                <a:off x="8266158" y="27834994"/>
                <a:ext cx="859519" cy="359237"/>
              </a:xfrm>
              <a:prstGeom prst="rect">
                <a:avLst/>
              </a:prstGeom>
              <a:solidFill>
                <a:schemeClr val="bg1"/>
              </a:solidFill>
            </p:spPr>
            <p:txBody>
              <a:bodyPr wrap="square" rtlCol="0">
                <a:spAutoFit/>
              </a:bodyP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18" name="TextBox 17">
                <a:extLst>
                  <a:ext uri="{FF2B5EF4-FFF2-40B4-BE49-F238E27FC236}">
                    <a16:creationId xmlns:a16="http://schemas.microsoft.com/office/drawing/2014/main" id="{CCF502F2-84E2-8148-815C-BDA861A983CE}"/>
                  </a:ext>
                </a:extLst>
              </p:cNvPr>
              <p:cNvSpPr txBox="1"/>
              <p:nvPr/>
            </p:nvSpPr>
            <p:spPr>
              <a:xfrm>
                <a:off x="7992242" y="25912991"/>
                <a:ext cx="1281622" cy="574781"/>
              </a:xfrm>
              <a:prstGeom prst="rect">
                <a:avLst/>
              </a:prstGeom>
              <a:solidFill>
                <a:schemeClr val="bg1"/>
              </a:solidFill>
            </p:spPr>
            <p:txBody>
              <a:bodyPr wrap="square" rtlCol="0">
                <a:spAutoFit/>
              </a:bodyP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19" name="TextBox 18">
                <a:extLst>
                  <a:ext uri="{FF2B5EF4-FFF2-40B4-BE49-F238E27FC236}">
                    <a16:creationId xmlns:a16="http://schemas.microsoft.com/office/drawing/2014/main" id="{C9D02F81-8421-D747-B116-36F3884FC2C9}"/>
                  </a:ext>
                </a:extLst>
              </p:cNvPr>
              <p:cNvSpPr txBox="1"/>
              <p:nvPr/>
            </p:nvSpPr>
            <p:spPr>
              <a:xfrm>
                <a:off x="4706586" y="25912991"/>
                <a:ext cx="1281622" cy="359237"/>
              </a:xfrm>
              <a:prstGeom prst="rect">
                <a:avLst/>
              </a:prstGeom>
              <a:solidFill>
                <a:schemeClr val="bg1"/>
              </a:solidFill>
            </p:spPr>
            <p:txBody>
              <a:bodyPr wrap="square" rtlCol="0">
                <a:spAutoFit/>
              </a:bodyP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20" name="TextBox 19">
                <a:extLst>
                  <a:ext uri="{FF2B5EF4-FFF2-40B4-BE49-F238E27FC236}">
                    <a16:creationId xmlns:a16="http://schemas.microsoft.com/office/drawing/2014/main" id="{40E957AE-6746-314A-A18D-8B70300684D1}"/>
                  </a:ext>
                </a:extLst>
              </p:cNvPr>
              <p:cNvSpPr txBox="1"/>
              <p:nvPr/>
            </p:nvSpPr>
            <p:spPr>
              <a:xfrm>
                <a:off x="4710259" y="27901579"/>
                <a:ext cx="1281622" cy="312992"/>
              </a:xfrm>
              <a:prstGeom prst="rect">
                <a:avLst/>
              </a:prstGeom>
              <a:solidFill>
                <a:schemeClr val="bg1"/>
              </a:solid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8" name="TextBox 7">
              <a:extLst>
                <a:ext uri="{FF2B5EF4-FFF2-40B4-BE49-F238E27FC236}">
                  <a16:creationId xmlns:a16="http://schemas.microsoft.com/office/drawing/2014/main" id="{53D9F2C3-D215-0C4F-B4CB-04B2C9E8B84A}"/>
                </a:ext>
              </a:extLst>
            </p:cNvPr>
            <p:cNvSpPr txBox="1"/>
            <p:nvPr/>
          </p:nvSpPr>
          <p:spPr>
            <a:xfrm>
              <a:off x="7839622" y="25505604"/>
              <a:ext cx="754765" cy="574781"/>
            </a:xfrm>
            <a:prstGeom prst="rect">
              <a:avLst/>
            </a:prstGeom>
            <a:noFill/>
          </p:spPr>
          <p:txBody>
            <a:bodyPr wrap="square" rtlCol="0">
              <a:spAutoFit/>
            </a:bodyPr>
            <a:lstStyle/>
            <a:p>
              <a:pPr algn="ctr"/>
              <a:r>
                <a:rPr lang="en-US" sz="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sp>
        <p:nvSpPr>
          <p:cNvPr id="23" name="TextBox 22">
            <a:extLst>
              <a:ext uri="{FF2B5EF4-FFF2-40B4-BE49-F238E27FC236}">
                <a16:creationId xmlns:a16="http://schemas.microsoft.com/office/drawing/2014/main" id="{0F37ED9F-18A2-B04D-AF7D-3E1203C1BB32}"/>
              </a:ext>
            </a:extLst>
          </p:cNvPr>
          <p:cNvSpPr txBox="1"/>
          <p:nvPr/>
        </p:nvSpPr>
        <p:spPr>
          <a:xfrm>
            <a:off x="457200" y="2269708"/>
            <a:ext cx="439501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defTabSz="584200"/>
            <a:r>
              <a:rPr lang="en-US" sz="1800" b="0" dirty="0"/>
              <a:t>Creates separation of internal representations of information from the ways information is presented to and accepted from the user</a:t>
            </a:r>
          </a:p>
          <a:p>
            <a:pPr algn="l" defTabSz="584200"/>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algn="l" defTabSz="584200"/>
            <a:r>
              <a:rPr lang="en-US" sz="1800" b="0" dirty="0"/>
              <a:t>Decouples the various components that comprise a complex application like GRNsight</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399029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5196374" cy="914400"/>
          </a:xfrm>
        </p:spPr>
        <p:txBody>
          <a:bodyPr>
            <a:normAutofit/>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Why the MVC architecture?</a:t>
            </a:r>
          </a:p>
        </p:txBody>
      </p:sp>
      <p:sp>
        <p:nvSpPr>
          <p:cNvPr id="3" name="Text Placeholder 2">
            <a:extLst>
              <a:ext uri="{FF2B5EF4-FFF2-40B4-BE49-F238E27FC236}">
                <a16:creationId xmlns:a16="http://schemas.microsoft.com/office/drawing/2014/main" id="{44D8BC5B-1906-994F-9505-62A7C19EAA0A}"/>
              </a:ext>
            </a:extLst>
          </p:cNvPr>
          <p:cNvSpPr>
            <a:spLocks noGrp="1"/>
          </p:cNvSpPr>
          <p:nvPr>
            <p:ph type="body" idx="1"/>
          </p:nvPr>
        </p:nvSpPr>
        <p:spPr>
          <a:xfrm>
            <a:off x="457200" y="1821656"/>
            <a:ext cx="4669603" cy="4420195"/>
          </a:xfrm>
        </p:spPr>
        <p:txBody>
          <a:bodyPr anchor="t" anchorCtr="0"/>
          <a:lstStyle/>
          <a:p>
            <a:pPr marL="0" indent="0">
              <a:spcBef>
                <a:spcPts val="500"/>
              </a:spcBef>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Central store for application state &amp; increased modularity:</a:t>
            </a:r>
          </a:p>
          <a:p>
            <a:pPr marL="0" indent="0">
              <a:spcBef>
                <a:spcPts val="500"/>
              </a:spcBef>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a:spcBef>
                <a:spcPts val="500"/>
              </a:spcBef>
            </a:pPr>
            <a:r>
              <a:rPr lang="en-US" sz="2000" dirty="0">
                <a:latin typeface="Helvetica Neue" panose="02000503000000020004" pitchFamily="2" charset="0"/>
                <a:ea typeface="Helvetica Neue" panose="02000503000000020004" pitchFamily="2" charset="0"/>
                <a:cs typeface="Helvetica Neue" panose="02000503000000020004" pitchFamily="2" charset="0"/>
              </a:rPr>
              <a:t>Reducing application state conflicts</a:t>
            </a:r>
          </a:p>
          <a:p>
            <a:pPr marL="0">
              <a:spcBef>
                <a:spcPts val="500"/>
              </a:spcBef>
            </a:pPr>
            <a:r>
              <a:rPr lang="en-US" sz="2000" dirty="0">
                <a:latin typeface="Helvetica Neue" panose="02000503000000020004" pitchFamily="2" charset="0"/>
                <a:ea typeface="Helvetica Neue" panose="02000503000000020004" pitchFamily="2" charset="0"/>
                <a:cs typeface="Helvetica Neue" panose="02000503000000020004" pitchFamily="2" charset="0"/>
              </a:rPr>
              <a:t>Diagnosing a bug</a:t>
            </a:r>
          </a:p>
          <a:p>
            <a:pPr marL="0">
              <a:spcBef>
                <a:spcPts val="500"/>
              </a:spcBef>
            </a:pPr>
            <a:r>
              <a:rPr lang="en-US" sz="2000" dirty="0">
                <a:latin typeface="Helvetica Neue" panose="02000503000000020004" pitchFamily="2" charset="0"/>
                <a:ea typeface="Helvetica Neue" panose="02000503000000020004" pitchFamily="2" charset="0"/>
                <a:cs typeface="Helvetica Neue" panose="02000503000000020004" pitchFamily="2" charset="0"/>
              </a:rPr>
              <a:t>Adding a new feature</a:t>
            </a:r>
          </a:p>
        </p:txBody>
      </p:sp>
      <p:pic>
        <p:nvPicPr>
          <p:cNvPr id="17" name="Picture 16" descr="A screenshot of text&#10;&#10;Description automatically generated">
            <a:extLst>
              <a:ext uri="{FF2B5EF4-FFF2-40B4-BE49-F238E27FC236}">
                <a16:creationId xmlns:a16="http://schemas.microsoft.com/office/drawing/2014/main" id="{ADC2F59C-8512-FC4D-9BC5-3F9A4EAE2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574" y="0"/>
            <a:ext cx="3490426" cy="6858000"/>
          </a:xfrm>
          <a:prstGeom prst="rect">
            <a:avLst/>
          </a:prstGeom>
        </p:spPr>
      </p:pic>
    </p:spTree>
    <p:extLst>
      <p:ext uri="{BB962C8B-B14F-4D97-AF65-F5344CB8AC3E}">
        <p14:creationId xmlns:p14="http://schemas.microsoft.com/office/powerpoint/2010/main" val="40606349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utline">
            <a:extLst>
              <a:ext uri="{FF2B5EF4-FFF2-40B4-BE49-F238E27FC236}">
                <a16:creationId xmlns:a16="http://schemas.microsoft.com/office/drawing/2014/main" id="{FD99D336-B510-D449-A927-E236B11C2546}"/>
              </a:ext>
            </a:extLst>
          </p:cNvPr>
          <p:cNvSpPr txBox="1">
            <a:spLocks/>
          </p:cNvSpPr>
          <p:nvPr/>
        </p:nvSpPr>
        <p:spPr>
          <a:xfrm>
            <a:off x="457200" y="273187"/>
            <a:ext cx="82296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410751" rtl="0" latinLnBrk="0">
              <a:lnSpc>
                <a:spcPct val="100000"/>
              </a:lnSpc>
              <a:spcBef>
                <a:spcPts val="0"/>
              </a:spcBef>
              <a:spcAft>
                <a:spcPts val="0"/>
              </a:spcAft>
              <a:buClrTx/>
              <a:buSzTx/>
              <a:buFontTx/>
              <a:buNone/>
              <a:tabLst/>
              <a:defRPr sz="6400" b="0" i="0" u="none" strike="noStrike" cap="none" spc="0" baseline="0">
                <a:ln>
                  <a:noFill/>
                </a:ln>
                <a:solidFill>
                  <a:schemeClr val="accent3">
                    <a:hueOff val="914337"/>
                    <a:satOff val="31515"/>
                    <a:lumOff val="-30790"/>
                  </a:schemeClr>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pPr hangingPunct="1"/>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GRNsight’s new central architectural pattern</a:t>
            </a:r>
          </a:p>
        </p:txBody>
      </p:sp>
      <p:grpSp>
        <p:nvGrpSpPr>
          <p:cNvPr id="5" name="Group 4">
            <a:extLst>
              <a:ext uri="{FF2B5EF4-FFF2-40B4-BE49-F238E27FC236}">
                <a16:creationId xmlns:a16="http://schemas.microsoft.com/office/drawing/2014/main" id="{424E4200-32EC-0E4D-A6EB-F9126FE09207}"/>
              </a:ext>
            </a:extLst>
          </p:cNvPr>
          <p:cNvGrpSpPr/>
          <p:nvPr/>
        </p:nvGrpSpPr>
        <p:grpSpPr>
          <a:xfrm>
            <a:off x="2163943" y="1564857"/>
            <a:ext cx="4582094" cy="3902986"/>
            <a:chOff x="5904343" y="25173230"/>
            <a:chExt cx="4582094" cy="3902986"/>
          </a:xfrm>
        </p:grpSpPr>
        <p:grpSp>
          <p:nvGrpSpPr>
            <p:cNvPr id="7" name="Group 6">
              <a:extLst>
                <a:ext uri="{FF2B5EF4-FFF2-40B4-BE49-F238E27FC236}">
                  <a16:creationId xmlns:a16="http://schemas.microsoft.com/office/drawing/2014/main" id="{BFAFDA67-D096-1B41-AD8B-1D0C9D09A822}"/>
                </a:ext>
              </a:extLst>
            </p:cNvPr>
            <p:cNvGrpSpPr/>
            <p:nvPr/>
          </p:nvGrpSpPr>
          <p:grpSpPr>
            <a:xfrm>
              <a:off x="5904343" y="25173230"/>
              <a:ext cx="4582094" cy="3902986"/>
              <a:chOff x="4706586" y="25128902"/>
              <a:chExt cx="4582094" cy="3902986"/>
            </a:xfrm>
          </p:grpSpPr>
          <p:grpSp>
            <p:nvGrpSpPr>
              <p:cNvPr id="9" name="Group 8">
                <a:extLst>
                  <a:ext uri="{FF2B5EF4-FFF2-40B4-BE49-F238E27FC236}">
                    <a16:creationId xmlns:a16="http://schemas.microsoft.com/office/drawing/2014/main" id="{59D0B2FE-D3B8-7240-92F6-DB508451165F}"/>
                  </a:ext>
                </a:extLst>
              </p:cNvPr>
              <p:cNvGrpSpPr/>
              <p:nvPr/>
            </p:nvGrpSpPr>
            <p:grpSpPr>
              <a:xfrm>
                <a:off x="6637259" y="27347038"/>
                <a:ext cx="731520" cy="1684850"/>
                <a:chOff x="6471020" y="26978500"/>
                <a:chExt cx="740771" cy="1709712"/>
              </a:xfrm>
            </p:grpSpPr>
            <p:sp>
              <p:nvSpPr>
                <p:cNvPr id="21" name="Snip Same Side Corner Rectangle 20">
                  <a:extLst>
                    <a:ext uri="{FF2B5EF4-FFF2-40B4-BE49-F238E27FC236}">
                      <a16:creationId xmlns:a16="http://schemas.microsoft.com/office/drawing/2014/main" id="{4DF0722F-646C-7C4A-87A0-66048B1B5EA7}"/>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22" name="Oval 21">
                  <a:extLst>
                    <a:ext uri="{FF2B5EF4-FFF2-40B4-BE49-F238E27FC236}">
                      <a16:creationId xmlns:a16="http://schemas.microsoft.com/office/drawing/2014/main" id="{E18499C4-F818-7E4A-9B88-F3691AA5C2D9}"/>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 name="Rounded Rectangle 9">
                <a:extLst>
                  <a:ext uri="{FF2B5EF4-FFF2-40B4-BE49-F238E27FC236}">
                    <a16:creationId xmlns:a16="http://schemas.microsoft.com/office/drawing/2014/main" id="{56BB4015-407F-E64A-8B73-4560CFE3DEFE}"/>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11" name="Rounded Rectangle 10">
                <a:extLst>
                  <a:ext uri="{FF2B5EF4-FFF2-40B4-BE49-F238E27FC236}">
                    <a16:creationId xmlns:a16="http://schemas.microsoft.com/office/drawing/2014/main" id="{8FDB5E96-A7CC-3B4D-8D62-5087FF11655B}"/>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12" name="Elbow Connector 11">
                <a:extLst>
                  <a:ext uri="{FF2B5EF4-FFF2-40B4-BE49-F238E27FC236}">
                    <a16:creationId xmlns:a16="http://schemas.microsoft.com/office/drawing/2014/main" id="{0C370A35-CB89-A54A-BCF2-5490BE89340C}"/>
                  </a:ext>
                </a:extLst>
              </p:cNvPr>
              <p:cNvCxnSpPr>
                <a:cxnSpLocks/>
                <a:stCxn id="21" idx="0"/>
                <a:endCxn id="10"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AB87C5A-1E53-EB43-ACA9-3097F67400F9}"/>
                  </a:ext>
                </a:extLst>
              </p:cNvPr>
              <p:cNvCxnSpPr>
                <a:cxnSpLocks/>
                <a:stCxn id="10" idx="0"/>
                <a:endCxn id="14"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ECCDDE0-FCE8-F04A-B7FF-F819AFDE63D4}"/>
                  </a:ext>
                </a:extLst>
              </p:cNvPr>
              <p:cNvPicPr>
                <a:picLocks noChangeAspect="1"/>
              </p:cNvPicPr>
              <p:nvPr/>
            </p:nvPicPr>
            <p:blipFill>
              <a:blip r:embed="rId2"/>
              <a:stretch>
                <a:fillRect/>
              </a:stretch>
            </p:blipFill>
            <p:spPr>
              <a:xfrm>
                <a:off x="6464314" y="25128902"/>
                <a:ext cx="1143000" cy="1075357"/>
              </a:xfrm>
              <a:prstGeom prst="rect">
                <a:avLst/>
              </a:prstGeom>
            </p:spPr>
          </p:pic>
          <p:cxnSp>
            <p:nvCxnSpPr>
              <p:cNvPr id="15" name="Elbow Connector 14">
                <a:extLst>
                  <a:ext uri="{FF2B5EF4-FFF2-40B4-BE49-F238E27FC236}">
                    <a16:creationId xmlns:a16="http://schemas.microsoft.com/office/drawing/2014/main" id="{F45130CE-F34F-B546-8887-426C55EB55BA}"/>
                  </a:ext>
                </a:extLst>
              </p:cNvPr>
              <p:cNvCxnSpPr>
                <a:stCxn id="14" idx="1"/>
                <a:endCxn id="11"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533F6DF-74E6-BF47-B228-FCEAF3483D22}"/>
                  </a:ext>
                </a:extLst>
              </p:cNvPr>
              <p:cNvCxnSpPr>
                <a:cxnSpLocks/>
                <a:stCxn id="11" idx="2"/>
                <a:endCxn id="21"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B485CE-3C7D-EF40-BEF8-52214FBA0A2A}"/>
                  </a:ext>
                </a:extLst>
              </p:cNvPr>
              <p:cNvSpPr txBox="1"/>
              <p:nvPr/>
            </p:nvSpPr>
            <p:spPr>
              <a:xfrm>
                <a:off x="8266158" y="27834993"/>
                <a:ext cx="859519"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18" name="TextBox 17">
                <a:extLst>
                  <a:ext uri="{FF2B5EF4-FFF2-40B4-BE49-F238E27FC236}">
                    <a16:creationId xmlns:a16="http://schemas.microsoft.com/office/drawing/2014/main" id="{CCF502F2-84E2-8148-815C-BDA861A983CE}"/>
                  </a:ext>
                </a:extLst>
              </p:cNvPr>
              <p:cNvSpPr txBox="1"/>
              <p:nvPr/>
            </p:nvSpPr>
            <p:spPr>
              <a:xfrm>
                <a:off x="7992242" y="25912990"/>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19" name="TextBox 18">
                <a:extLst>
                  <a:ext uri="{FF2B5EF4-FFF2-40B4-BE49-F238E27FC236}">
                    <a16:creationId xmlns:a16="http://schemas.microsoft.com/office/drawing/2014/main" id="{C9D02F81-8421-D747-B116-36F3884FC2C9}"/>
                  </a:ext>
                </a:extLst>
              </p:cNvPr>
              <p:cNvSpPr txBox="1"/>
              <p:nvPr/>
            </p:nvSpPr>
            <p:spPr>
              <a:xfrm>
                <a:off x="4706586" y="25912990"/>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20" name="TextBox 19">
                <a:extLst>
                  <a:ext uri="{FF2B5EF4-FFF2-40B4-BE49-F238E27FC236}">
                    <a16:creationId xmlns:a16="http://schemas.microsoft.com/office/drawing/2014/main" id="{40E957AE-6746-314A-A18D-8B70300684D1}"/>
                  </a:ext>
                </a:extLst>
              </p:cNvPr>
              <p:cNvSpPr txBox="1"/>
              <p:nvPr/>
            </p:nvSpPr>
            <p:spPr>
              <a:xfrm>
                <a:off x="4710259" y="27901579"/>
                <a:ext cx="1281622" cy="523220"/>
              </a:xfrm>
              <a:prstGeom prst="rect">
                <a:avLst/>
              </a:prstGeom>
              <a:solidFill>
                <a:schemeClr val="bg1"/>
              </a:solid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Displays To</a:t>
                </a:r>
              </a:p>
              <a:p>
                <a:pPr algn="ct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8" name="TextBox 7">
              <a:extLst>
                <a:ext uri="{FF2B5EF4-FFF2-40B4-BE49-F238E27FC236}">
                  <a16:creationId xmlns:a16="http://schemas.microsoft.com/office/drawing/2014/main" id="{53D9F2C3-D215-0C4F-B4CB-04B2C9E8B84A}"/>
                </a:ext>
              </a:extLst>
            </p:cNvPr>
            <p:cNvSpPr txBox="1"/>
            <p:nvPr/>
          </p:nvSpPr>
          <p:spPr>
            <a:xfrm>
              <a:off x="7839623" y="25505605"/>
              <a:ext cx="754765" cy="307777"/>
            </a:xfrm>
            <a:prstGeom prst="rect">
              <a:avLst/>
            </a:prstGeom>
            <a:noFill/>
          </p:spPr>
          <p:txBody>
            <a:bodyPr wrap="square" rtlCol="0">
              <a:spAutoFit/>
            </a:bodyPr>
            <a:lstStyle/>
            <a:p>
              <a:pPr algn="ctr"/>
              <a:r>
                <a:rPr lang="en-US" sz="1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sp>
        <p:nvSpPr>
          <p:cNvPr id="2" name="TextBox 1">
            <a:extLst>
              <a:ext uri="{FF2B5EF4-FFF2-40B4-BE49-F238E27FC236}">
                <a16:creationId xmlns:a16="http://schemas.microsoft.com/office/drawing/2014/main" id="{4CD978E2-361E-0343-9160-166369539D11}"/>
              </a:ext>
            </a:extLst>
          </p:cNvPr>
          <p:cNvSpPr txBox="1"/>
          <p:nvPr/>
        </p:nvSpPr>
        <p:spPr>
          <a:xfrm>
            <a:off x="3776231" y="1188982"/>
            <a:ext cx="143388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err="1">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a:t>
            </a:r>
            <a:r>
              <a:rPr kumimoji="0" lang="en-US" sz="2000" b="1" i="0" u="none" strike="noStrike" cap="none" spc="0" normalizeH="0" baseline="0" dirty="0" err="1">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rnstate.js</a:t>
            </a:r>
            <a:endPar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3" name="TextBox 22">
            <a:extLst>
              <a:ext uri="{FF2B5EF4-FFF2-40B4-BE49-F238E27FC236}">
                <a16:creationId xmlns:a16="http://schemas.microsoft.com/office/drawing/2014/main" id="{342985B5-2F56-F944-8526-1D2B19971F6F}"/>
              </a:ext>
            </a:extLst>
          </p:cNvPr>
          <p:cNvSpPr txBox="1"/>
          <p:nvPr/>
        </p:nvSpPr>
        <p:spPr>
          <a:xfrm>
            <a:off x="159256" y="3105982"/>
            <a:ext cx="19165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lang="en-US" sz="200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u</a:t>
            </a:r>
            <a:r>
              <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pdate-</a:t>
            </a:r>
            <a:r>
              <a:rPr kumimoji="0" lang="en-US" sz="2000" b="1" i="0" u="none" strike="noStrike" cap="none" spc="0" normalizeH="0" baseline="0" dirty="0" err="1">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app.js</a:t>
            </a:r>
            <a:endPar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4" name="TextBox 23">
            <a:extLst>
              <a:ext uri="{FF2B5EF4-FFF2-40B4-BE49-F238E27FC236}">
                <a16:creationId xmlns:a16="http://schemas.microsoft.com/office/drawing/2014/main" id="{ABE387C0-1CD7-A041-B0F0-AEE57B4F1C8A}"/>
              </a:ext>
            </a:extLst>
          </p:cNvPr>
          <p:cNvSpPr txBox="1"/>
          <p:nvPr/>
        </p:nvSpPr>
        <p:spPr>
          <a:xfrm>
            <a:off x="6815960" y="3072476"/>
            <a:ext cx="234522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200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s</a:t>
            </a:r>
            <a:r>
              <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etup-</a:t>
            </a:r>
            <a:r>
              <a:rPr kumimoji="0" lang="en-US" sz="2000" b="1" i="0" u="none" strike="noStrike" cap="none" spc="0" normalizeH="0" baseline="0" dirty="0" err="1">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handlers.js</a:t>
            </a:r>
            <a:endPar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3" name="TextBox 2">
            <a:extLst>
              <a:ext uri="{FF2B5EF4-FFF2-40B4-BE49-F238E27FC236}">
                <a16:creationId xmlns:a16="http://schemas.microsoft.com/office/drawing/2014/main" id="{5BD190C1-2327-744F-9C04-3B88695ED5B6}"/>
              </a:ext>
            </a:extLst>
          </p:cNvPr>
          <p:cNvSpPr txBox="1"/>
          <p:nvPr/>
        </p:nvSpPr>
        <p:spPr>
          <a:xfrm>
            <a:off x="2803182" y="5841654"/>
            <a:ext cx="337135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12 files → 6 files  </a:t>
            </a:r>
          </a:p>
        </p:txBody>
      </p:sp>
    </p:spTree>
    <p:extLst>
      <p:ext uri="{BB962C8B-B14F-4D97-AF65-F5344CB8AC3E}">
        <p14:creationId xmlns:p14="http://schemas.microsoft.com/office/powerpoint/2010/main" val="11113592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AEC8ACC-6E6B-7A4F-BCE1-76CE55076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104" y="1432912"/>
            <a:ext cx="6914437" cy="4550881"/>
          </a:xfrm>
          <a:prstGeom prst="rect">
            <a:avLst/>
          </a:prstGeom>
        </p:spPr>
      </p:pic>
      <p:sp>
        <p:nvSpPr>
          <p:cNvPr id="4" name="Outline">
            <a:extLst>
              <a:ext uri="{FF2B5EF4-FFF2-40B4-BE49-F238E27FC236}">
                <a16:creationId xmlns:a16="http://schemas.microsoft.com/office/drawing/2014/main" id="{FD99D336-B510-D449-A927-E236B11C2546}"/>
              </a:ext>
            </a:extLst>
          </p:cNvPr>
          <p:cNvSpPr txBox="1">
            <a:spLocks/>
          </p:cNvSpPr>
          <p:nvPr/>
        </p:nvSpPr>
        <p:spPr>
          <a:xfrm>
            <a:off x="457200" y="273187"/>
            <a:ext cx="82296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lvl1pPr marL="0" marR="0" indent="0" algn="l" defTabSz="410751" rtl="0" latinLnBrk="0">
              <a:lnSpc>
                <a:spcPct val="100000"/>
              </a:lnSpc>
              <a:spcBef>
                <a:spcPts val="0"/>
              </a:spcBef>
              <a:spcAft>
                <a:spcPts val="0"/>
              </a:spcAft>
              <a:buClrTx/>
              <a:buSzTx/>
              <a:buFontTx/>
              <a:buNone/>
              <a:tabLst/>
              <a:defRPr sz="6400" b="0" i="0" u="none" strike="noStrike" cap="none" spc="0" baseline="0">
                <a:ln>
                  <a:noFill/>
                </a:ln>
                <a:solidFill>
                  <a:schemeClr val="accent3">
                    <a:hueOff val="914337"/>
                    <a:satOff val="31515"/>
                    <a:lumOff val="-30790"/>
                  </a:schemeClr>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pPr hangingPunct="1"/>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90% of the GRNsight codebase now follows a strict MVC architecture</a:t>
            </a:r>
          </a:p>
        </p:txBody>
      </p:sp>
      <p:sp>
        <p:nvSpPr>
          <p:cNvPr id="6" name="TextBox 5">
            <a:extLst>
              <a:ext uri="{FF2B5EF4-FFF2-40B4-BE49-F238E27FC236}">
                <a16:creationId xmlns:a16="http://schemas.microsoft.com/office/drawing/2014/main" id="{0F5FC654-6070-FB44-AD71-F22E4C47B3DF}"/>
              </a:ext>
            </a:extLst>
          </p:cNvPr>
          <p:cNvSpPr txBox="1"/>
          <p:nvPr/>
        </p:nvSpPr>
        <p:spPr>
          <a:xfrm>
            <a:off x="3697362" y="5372473"/>
            <a:ext cx="2310146"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User-inputted </a:t>
            </a:r>
            <a:r>
              <a:rPr lang="en-US" sz="1400" dirty="0">
                <a:latin typeface="Helvetica Neue" panose="02000503000000020004" pitchFamily="2" charset="0"/>
                <a:ea typeface="Helvetica Neue" panose="02000503000000020004" pitchFamily="2" charset="0"/>
                <a:cs typeface="Helvetica Neue" panose="02000503000000020004" pitchFamily="2" charset="0"/>
              </a:rPr>
              <a:t>p</a:t>
            </a:r>
            <a:r>
              <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arameters</a:t>
            </a:r>
          </a:p>
          <a:p>
            <a:pPr marL="0" marR="0" indent="0" algn="ctr" defTabSz="584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(completely refactored to MVC)</a:t>
            </a:r>
          </a:p>
        </p:txBody>
      </p:sp>
      <p:cxnSp>
        <p:nvCxnSpPr>
          <p:cNvPr id="36" name="Straight Arrow Connector 35">
            <a:extLst>
              <a:ext uri="{FF2B5EF4-FFF2-40B4-BE49-F238E27FC236}">
                <a16:creationId xmlns:a16="http://schemas.microsoft.com/office/drawing/2014/main" id="{F34F4505-62B1-4640-AC30-A8DBB87EC294}"/>
              </a:ext>
            </a:extLst>
          </p:cNvPr>
          <p:cNvCxnSpPr>
            <a:cxnSpLocks/>
            <a:stCxn id="6" idx="1"/>
          </p:cNvCxnSpPr>
          <p:nvPr/>
        </p:nvCxnSpPr>
        <p:spPr>
          <a:xfrm flipH="1" flipV="1">
            <a:off x="2515726" y="5282855"/>
            <a:ext cx="1181636" cy="464080"/>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8E393C44-A975-CA4C-A402-1A6FAB1622FF}"/>
              </a:ext>
            </a:extLst>
          </p:cNvPr>
          <p:cNvCxnSpPr>
            <a:cxnSpLocks/>
            <a:stCxn id="44" idx="0"/>
          </p:cNvCxnSpPr>
          <p:nvPr/>
        </p:nvCxnSpPr>
        <p:spPr>
          <a:xfrm flipH="1" flipV="1">
            <a:off x="6626945" y="4395020"/>
            <a:ext cx="895860" cy="931038"/>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F44F4590-83B6-5644-BB1F-B2734AE12DF3}"/>
              </a:ext>
            </a:extLst>
          </p:cNvPr>
          <p:cNvSpPr txBox="1"/>
          <p:nvPr/>
        </p:nvSpPr>
        <p:spPr>
          <a:xfrm>
            <a:off x="6445844" y="5326058"/>
            <a:ext cx="2153922"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Graph physics controlled by d3.js</a:t>
            </a:r>
          </a:p>
          <a:p>
            <a:pPr marL="0" marR="0" indent="0" algn="ctr" defTabSz="584200" rtl="0" fontAlgn="auto" latinLnBrk="0" hangingPunct="0">
              <a:lnSpc>
                <a:spcPct val="100000"/>
              </a:lnSpc>
              <a:spcBef>
                <a:spcPts val="0"/>
              </a:spcBef>
              <a:spcAft>
                <a:spcPts val="0"/>
              </a:spcAft>
              <a:buClrTx/>
              <a:buSzTx/>
              <a:buFontTx/>
              <a:buNone/>
              <a:tabLst/>
            </a:pPr>
            <a:r>
              <a:rPr lang="en-US" sz="1400" dirty="0">
                <a:latin typeface="Helvetica Neue" panose="02000503000000020004" pitchFamily="2" charset="0"/>
                <a:ea typeface="Helvetica Neue" panose="02000503000000020004" pitchFamily="2" charset="0"/>
                <a:cs typeface="Helvetica Neue" panose="02000503000000020004" pitchFamily="2" charset="0"/>
              </a:rPr>
              <a:t>(refactor upcoming)</a:t>
            </a:r>
            <a:endPar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nvGrpSpPr>
          <p:cNvPr id="5" name="Group 4">
            <a:extLst>
              <a:ext uri="{FF2B5EF4-FFF2-40B4-BE49-F238E27FC236}">
                <a16:creationId xmlns:a16="http://schemas.microsoft.com/office/drawing/2014/main" id="{3FA9F8CC-3784-CF4E-83CC-F7725577B63E}"/>
              </a:ext>
            </a:extLst>
          </p:cNvPr>
          <p:cNvGrpSpPr/>
          <p:nvPr/>
        </p:nvGrpSpPr>
        <p:grpSpPr>
          <a:xfrm>
            <a:off x="2041679" y="1660634"/>
            <a:ext cx="478280" cy="4323160"/>
            <a:chOff x="1198598" y="1866856"/>
            <a:chExt cx="478280" cy="3438131"/>
          </a:xfrm>
        </p:grpSpPr>
        <p:cxnSp>
          <p:nvCxnSpPr>
            <p:cNvPr id="31" name="Straight Connector 30">
              <a:extLst>
                <a:ext uri="{FF2B5EF4-FFF2-40B4-BE49-F238E27FC236}">
                  <a16:creationId xmlns:a16="http://schemas.microsoft.com/office/drawing/2014/main" id="{A1CF4F4B-44FA-E842-A5A0-1446ECB07711}"/>
                </a:ext>
              </a:extLst>
            </p:cNvPr>
            <p:cNvCxnSpPr>
              <a:cxnSpLocks/>
            </p:cNvCxnSpPr>
            <p:nvPr/>
          </p:nvCxnSpPr>
          <p:spPr>
            <a:xfrm>
              <a:off x="1656677" y="1866856"/>
              <a:ext cx="0" cy="3438131"/>
            </a:xfrm>
            <a:prstGeom prst="line">
              <a:avLst/>
            </a:prstGeom>
            <a:noFill/>
            <a:ln w="508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97F2B2DE-1C73-4340-B91E-D05F4A450F8E}"/>
                </a:ext>
              </a:extLst>
            </p:cNvPr>
            <p:cNvCxnSpPr>
              <a:cxnSpLocks/>
            </p:cNvCxnSpPr>
            <p:nvPr/>
          </p:nvCxnSpPr>
          <p:spPr>
            <a:xfrm flipH="1">
              <a:off x="1200159" y="1882519"/>
              <a:ext cx="476719" cy="0"/>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BE4F8AD5-AE6B-624C-87A8-1B0BDBF36F60}"/>
                </a:ext>
              </a:extLst>
            </p:cNvPr>
            <p:cNvCxnSpPr>
              <a:cxnSpLocks/>
            </p:cNvCxnSpPr>
            <p:nvPr/>
          </p:nvCxnSpPr>
          <p:spPr>
            <a:xfrm flipH="1" flipV="1">
              <a:off x="1198598" y="5283331"/>
              <a:ext cx="442112" cy="282"/>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44563452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A gene regulatory network (GRN) controls the level of expression of genes and proteins"/>
          <p:cNvSpPr txBox="1">
            <a:spLocks noGrp="1"/>
          </p:cNvSpPr>
          <p:nvPr>
            <p:ph type="title"/>
          </p:nvPr>
        </p:nvSpPr>
        <p:spPr>
          <a:xfrm>
            <a:off x="457200" y="268165"/>
            <a:ext cx="8229600" cy="914400"/>
          </a:xfrm>
          <a:prstGeom prst="rect">
            <a:avLst/>
          </a:prstGeom>
        </p:spPr>
        <p:txBody>
          <a:bodyPr>
            <a:no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latin typeface="Helvetica Neue" panose="02000503000000020004" pitchFamily="2" charset="0"/>
                <a:ea typeface="Helvetica Neue" panose="02000503000000020004" pitchFamily="2" charset="0"/>
                <a:cs typeface="Helvetica Neue" panose="02000503000000020004" pitchFamily="2" charset="0"/>
              </a:rPr>
              <a:t>Transcription factors regulate the expression of genes</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Content Placeholder 7">
            <a:extLst>
              <a:ext uri="{FF2B5EF4-FFF2-40B4-BE49-F238E27FC236}">
                <a16:creationId xmlns:a16="http://schemas.microsoft.com/office/drawing/2014/main" id="{7D865F37-5FFA-7842-AA61-9C781606EC1C}"/>
              </a:ext>
            </a:extLst>
          </p:cNvPr>
          <p:cNvSpPr txBox="1">
            <a:spLocks/>
          </p:cNvSpPr>
          <p:nvPr/>
        </p:nvSpPr>
        <p:spPr>
          <a:xfrm>
            <a:off x="3998879" y="1040374"/>
            <a:ext cx="5025514" cy="4102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en-US" sz="2400" dirty="0">
                <a:latin typeface="Helvetica Neue" panose="02000503000000020004" pitchFamily="2" charset="0"/>
                <a:ea typeface="Helvetica Neue" panose="02000503000000020004" pitchFamily="2" charset="0"/>
                <a:cs typeface="Helvetica Neue" panose="02000503000000020004" pitchFamily="2" charset="0"/>
              </a:rPr>
              <a:t>Transcription factors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activate</a:t>
            </a:r>
            <a:r>
              <a:rPr lang="en-US" sz="2400" dirty="0">
                <a:latin typeface="Helvetica Neue" panose="02000503000000020004" pitchFamily="2" charset="0"/>
                <a:ea typeface="Helvetica Neue" panose="02000503000000020004" pitchFamily="2" charset="0"/>
                <a:cs typeface="Helvetica Neue" panose="02000503000000020004" pitchFamily="2" charset="0"/>
              </a:rPr>
              <a:t> or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repress</a:t>
            </a:r>
            <a:r>
              <a:rPr lang="en-US" sz="2400" dirty="0">
                <a:latin typeface="Helvetica Neue" panose="02000503000000020004" pitchFamily="2" charset="0"/>
                <a:ea typeface="Helvetica Neue" panose="02000503000000020004" pitchFamily="2" charset="0"/>
                <a:cs typeface="Helvetica Neue" panose="02000503000000020004" pitchFamily="2" charset="0"/>
              </a:rPr>
              <a:t> expression of their target genes.</a:t>
            </a:r>
          </a:p>
        </p:txBody>
      </p:sp>
      <p:pic>
        <p:nvPicPr>
          <p:cNvPr id="23" name="Shape 76">
            <a:extLst>
              <a:ext uri="{FF2B5EF4-FFF2-40B4-BE49-F238E27FC236}">
                <a16:creationId xmlns:a16="http://schemas.microsoft.com/office/drawing/2014/main" id="{12708421-27DC-3848-A4E7-357A158767B7}"/>
              </a:ext>
            </a:extLst>
          </p:cNvPr>
          <p:cNvPicPr preferRelativeResize="0">
            <a:picLocks noChangeAspect="1"/>
          </p:cNvPicPr>
          <p:nvPr/>
        </p:nvPicPr>
        <p:blipFill rotWithShape="1">
          <a:blip r:embed="rId2">
            <a:alphaModFix/>
          </a:blip>
          <a:srcRect l="6976"/>
          <a:stretch/>
        </p:blipFill>
        <p:spPr>
          <a:xfrm>
            <a:off x="0" y="1568045"/>
            <a:ext cx="4019829" cy="3612197"/>
          </a:xfrm>
          <a:prstGeom prst="rect">
            <a:avLst/>
          </a:prstGeom>
          <a:noFill/>
          <a:ln>
            <a:noFill/>
          </a:ln>
        </p:spPr>
      </p:pic>
      <p:sp>
        <p:nvSpPr>
          <p:cNvPr id="24" name="Shape 78">
            <a:extLst>
              <a:ext uri="{FF2B5EF4-FFF2-40B4-BE49-F238E27FC236}">
                <a16:creationId xmlns:a16="http://schemas.microsoft.com/office/drawing/2014/main" id="{8DE26FAB-E663-C549-A5BD-8589DB261AF0}"/>
              </a:ext>
            </a:extLst>
          </p:cNvPr>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Transcription</a:t>
            </a:r>
            <a:endParaRPr lang="en"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Shape 79">
            <a:extLst>
              <a:ext uri="{FF2B5EF4-FFF2-40B4-BE49-F238E27FC236}">
                <a16:creationId xmlns:a16="http://schemas.microsoft.com/office/drawing/2014/main" id="{ACE545E7-B0DA-A041-9A5B-E68B9E9E205F}"/>
              </a:ext>
            </a:extLst>
          </p:cNvPr>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mRNA</a:t>
            </a:r>
          </a:p>
        </p:txBody>
      </p:sp>
      <p:sp>
        <p:nvSpPr>
          <p:cNvPr id="26" name="Shape 80">
            <a:extLst>
              <a:ext uri="{FF2B5EF4-FFF2-40B4-BE49-F238E27FC236}">
                <a16:creationId xmlns:a16="http://schemas.microsoft.com/office/drawing/2014/main" id="{3D95D313-1CB8-DA40-803E-0AA02ACD3A84}"/>
              </a:ext>
            </a:extLst>
          </p:cNvPr>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Protein</a:t>
            </a:r>
            <a:endParaRPr lang="en"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Shape 81">
            <a:extLst>
              <a:ext uri="{FF2B5EF4-FFF2-40B4-BE49-F238E27FC236}">
                <a16:creationId xmlns:a16="http://schemas.microsoft.com/office/drawing/2014/main" id="{2FC67878-BDAF-A249-B5F4-5B4DD852EE49}"/>
              </a:ext>
            </a:extLst>
          </p:cNvPr>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DNA</a:t>
            </a:r>
          </a:p>
        </p:txBody>
      </p:sp>
      <p:sp>
        <p:nvSpPr>
          <p:cNvPr id="28" name="Shape 82">
            <a:extLst>
              <a:ext uri="{FF2B5EF4-FFF2-40B4-BE49-F238E27FC236}">
                <a16:creationId xmlns:a16="http://schemas.microsoft.com/office/drawing/2014/main" id="{ED680E16-1E50-9A40-8DB0-67411101FA83}"/>
              </a:ext>
            </a:extLst>
          </p:cNvPr>
          <p:cNvSpPr txBox="1">
            <a:spLocks noChangeAspect="1"/>
          </p:cNvSpPr>
          <p:nvPr/>
        </p:nvSpPr>
        <p:spPr>
          <a:xfrm>
            <a:off x="95213" y="4038556"/>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Translation</a:t>
            </a:r>
          </a:p>
        </p:txBody>
      </p:sp>
      <p:sp>
        <p:nvSpPr>
          <p:cNvPr id="29" name="TextBox 28">
            <a:extLst>
              <a:ext uri="{FF2B5EF4-FFF2-40B4-BE49-F238E27FC236}">
                <a16:creationId xmlns:a16="http://schemas.microsoft.com/office/drawing/2014/main" id="{1C36AEEA-17B5-FC48-8BB3-BEE981E0AF70}"/>
              </a:ext>
            </a:extLst>
          </p:cNvPr>
          <p:cNvSpPr txBox="1"/>
          <p:nvPr/>
        </p:nvSpPr>
        <p:spPr>
          <a:xfrm>
            <a:off x="346289" y="5180242"/>
            <a:ext cx="3327249" cy="351956"/>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Gene regulatory process</a:t>
            </a:r>
          </a:p>
        </p:txBody>
      </p:sp>
      <p:pic>
        <p:nvPicPr>
          <p:cNvPr id="30" name="Shape 77">
            <a:extLst>
              <a:ext uri="{FF2B5EF4-FFF2-40B4-BE49-F238E27FC236}">
                <a16:creationId xmlns:a16="http://schemas.microsoft.com/office/drawing/2014/main" id="{B4622C5B-9DDA-FD4B-B49A-730363344429}"/>
              </a:ext>
            </a:extLst>
          </p:cNvPr>
          <p:cNvPicPr preferRelativeResize="0"/>
          <p:nvPr/>
        </p:nvPicPr>
        <p:blipFill>
          <a:blip r:embed="rId3">
            <a:alphaModFix/>
          </a:blip>
          <a:stretch>
            <a:fillRect/>
          </a:stretch>
        </p:blipFill>
        <p:spPr>
          <a:xfrm>
            <a:off x="4270482" y="4055533"/>
            <a:ext cx="4369451" cy="1631306"/>
          </a:xfrm>
          <a:prstGeom prst="rect">
            <a:avLst/>
          </a:prstGeom>
          <a:noFill/>
          <a:ln>
            <a:noFill/>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pic>
        <p:nvPicPr>
          <p:cNvPr id="6" name="Picture 5" descr="A screenshot of a cell phone&#10;&#10;Description automatically generated">
            <a:extLst>
              <a:ext uri="{FF2B5EF4-FFF2-40B4-BE49-F238E27FC236}">
                <a16:creationId xmlns:a16="http://schemas.microsoft.com/office/drawing/2014/main" id="{538BEB5F-2B24-C242-9626-33D73C89B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976" y="1599089"/>
            <a:ext cx="1550727" cy="5117397"/>
          </a:xfrm>
          <a:prstGeom prst="rect">
            <a:avLst/>
          </a:prstGeom>
        </p:spPr>
      </p:pic>
      <p:sp>
        <p:nvSpPr>
          <p:cNvPr id="19" name="Rectangle 18">
            <a:extLst>
              <a:ext uri="{FF2B5EF4-FFF2-40B4-BE49-F238E27FC236}">
                <a16:creationId xmlns:a16="http://schemas.microsoft.com/office/drawing/2014/main" id="{1D9CC2A4-31F1-C04A-9B4D-99D5AE7483E7}"/>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A close up of a sign&#10;&#10;Description automatically generated">
            <a:extLst>
              <a:ext uri="{FF2B5EF4-FFF2-40B4-BE49-F238E27FC236}">
                <a16:creationId xmlns:a16="http://schemas.microsoft.com/office/drawing/2014/main" id="{5810AC29-CF15-7346-9604-29FB38645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704" y="4029074"/>
            <a:ext cx="1280144" cy="277749"/>
          </a:xfrm>
          <a:prstGeom prst="rect">
            <a:avLst/>
          </a:prstGeom>
          <a:ln w="25400">
            <a:noFill/>
          </a:ln>
        </p:spPr>
      </p:pic>
      <p:grpSp>
        <p:nvGrpSpPr>
          <p:cNvPr id="12" name="Group 11">
            <a:extLst>
              <a:ext uri="{FF2B5EF4-FFF2-40B4-BE49-F238E27FC236}">
                <a16:creationId xmlns:a16="http://schemas.microsoft.com/office/drawing/2014/main" id="{A756588F-69F1-FB47-AB39-613F5DCE9BAE}"/>
              </a:ext>
            </a:extLst>
          </p:cNvPr>
          <p:cNvGrpSpPr/>
          <p:nvPr/>
        </p:nvGrpSpPr>
        <p:grpSpPr>
          <a:xfrm>
            <a:off x="5540699" y="2086862"/>
            <a:ext cx="3151331" cy="2684275"/>
            <a:chOff x="5904343" y="25173230"/>
            <a:chExt cx="4582094" cy="3902986"/>
          </a:xfrm>
        </p:grpSpPr>
        <p:grpSp>
          <p:nvGrpSpPr>
            <p:cNvPr id="13" name="Group 12">
              <a:extLst>
                <a:ext uri="{FF2B5EF4-FFF2-40B4-BE49-F238E27FC236}">
                  <a16:creationId xmlns:a16="http://schemas.microsoft.com/office/drawing/2014/main" id="{FE419E46-1955-8147-B124-B1F144C94DF2}"/>
                </a:ext>
              </a:extLst>
            </p:cNvPr>
            <p:cNvGrpSpPr/>
            <p:nvPr/>
          </p:nvGrpSpPr>
          <p:grpSpPr>
            <a:xfrm>
              <a:off x="5904343" y="25173230"/>
              <a:ext cx="4582094" cy="3902986"/>
              <a:chOff x="4706586" y="25128902"/>
              <a:chExt cx="4582094" cy="3902986"/>
            </a:xfrm>
          </p:grpSpPr>
          <p:grpSp>
            <p:nvGrpSpPr>
              <p:cNvPr id="16" name="Group 15">
                <a:extLst>
                  <a:ext uri="{FF2B5EF4-FFF2-40B4-BE49-F238E27FC236}">
                    <a16:creationId xmlns:a16="http://schemas.microsoft.com/office/drawing/2014/main" id="{AF0027D6-5561-DB4E-906A-4256CA9CE850}"/>
                  </a:ext>
                </a:extLst>
              </p:cNvPr>
              <p:cNvGrpSpPr/>
              <p:nvPr/>
            </p:nvGrpSpPr>
            <p:grpSpPr>
              <a:xfrm>
                <a:off x="6637259" y="27347038"/>
                <a:ext cx="731520" cy="1684850"/>
                <a:chOff x="6471020" y="26978500"/>
                <a:chExt cx="740771" cy="1709712"/>
              </a:xfrm>
            </p:grpSpPr>
            <p:sp>
              <p:nvSpPr>
                <p:cNvPr id="30" name="Snip Same Side Corner Rectangle 29">
                  <a:extLst>
                    <a:ext uri="{FF2B5EF4-FFF2-40B4-BE49-F238E27FC236}">
                      <a16:creationId xmlns:a16="http://schemas.microsoft.com/office/drawing/2014/main" id="{AD8B41AD-C859-CD44-B9EF-259AA02C5E73}"/>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31" name="Oval 30">
                  <a:extLst>
                    <a:ext uri="{FF2B5EF4-FFF2-40B4-BE49-F238E27FC236}">
                      <a16:creationId xmlns:a16="http://schemas.microsoft.com/office/drawing/2014/main" id="{4FCA40F8-8A7E-964F-8E8D-3E286FE9F027}"/>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7" name="Rounded Rectangle 16">
                <a:extLst>
                  <a:ext uri="{FF2B5EF4-FFF2-40B4-BE49-F238E27FC236}">
                    <a16:creationId xmlns:a16="http://schemas.microsoft.com/office/drawing/2014/main" id="{07B2AF09-181F-FD4D-8B63-09FB85708154}"/>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18" name="Rounded Rectangle 17">
                <a:extLst>
                  <a:ext uri="{FF2B5EF4-FFF2-40B4-BE49-F238E27FC236}">
                    <a16:creationId xmlns:a16="http://schemas.microsoft.com/office/drawing/2014/main" id="{FA3950A3-7A64-2F44-AEC1-543EDEEA80E4}"/>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20" name="Elbow Connector 19">
                <a:extLst>
                  <a:ext uri="{FF2B5EF4-FFF2-40B4-BE49-F238E27FC236}">
                    <a16:creationId xmlns:a16="http://schemas.microsoft.com/office/drawing/2014/main" id="{EDF1E720-0F5F-6D4B-A4B8-B17C283D2AB4}"/>
                  </a:ext>
                </a:extLst>
              </p:cNvPr>
              <p:cNvCxnSpPr>
                <a:cxnSpLocks/>
                <a:stCxn id="30" idx="0"/>
                <a:endCxn id="1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7E7014DE-15BA-714A-8231-ECE027EFB814}"/>
                  </a:ext>
                </a:extLst>
              </p:cNvPr>
              <p:cNvCxnSpPr>
                <a:cxnSpLocks/>
                <a:stCxn id="17" idx="0"/>
                <a:endCxn id="23"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E4F95D9-49F4-BE44-BFCC-5870FABB4326}"/>
                  </a:ext>
                </a:extLst>
              </p:cNvPr>
              <p:cNvPicPr>
                <a:picLocks noChangeAspect="1"/>
              </p:cNvPicPr>
              <p:nvPr/>
            </p:nvPicPr>
            <p:blipFill>
              <a:blip r:embed="rId4"/>
              <a:stretch>
                <a:fillRect/>
              </a:stretch>
            </p:blipFill>
            <p:spPr>
              <a:xfrm>
                <a:off x="6464314" y="25128902"/>
                <a:ext cx="1143000" cy="1075357"/>
              </a:xfrm>
              <a:prstGeom prst="rect">
                <a:avLst/>
              </a:prstGeom>
            </p:spPr>
          </p:pic>
          <p:cxnSp>
            <p:nvCxnSpPr>
              <p:cNvPr id="24" name="Elbow Connector 23">
                <a:extLst>
                  <a:ext uri="{FF2B5EF4-FFF2-40B4-BE49-F238E27FC236}">
                    <a16:creationId xmlns:a16="http://schemas.microsoft.com/office/drawing/2014/main" id="{53072941-8F07-E24A-98A9-9685904E4C3A}"/>
                  </a:ext>
                </a:extLst>
              </p:cNvPr>
              <p:cNvCxnSpPr>
                <a:stCxn id="23" idx="1"/>
                <a:endCxn id="1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12633475-A818-0B45-B2A2-070431DF539C}"/>
                  </a:ext>
                </a:extLst>
              </p:cNvPr>
              <p:cNvCxnSpPr>
                <a:cxnSpLocks/>
                <a:stCxn id="18" idx="2"/>
                <a:endCxn id="30"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3E5DDE0-A462-5049-BBA3-A066C92BEFA7}"/>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27" name="TextBox 26">
                <a:extLst>
                  <a:ext uri="{FF2B5EF4-FFF2-40B4-BE49-F238E27FC236}">
                    <a16:creationId xmlns:a16="http://schemas.microsoft.com/office/drawing/2014/main" id="{A7509D0E-CC6C-B643-9149-03D72203098E}"/>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28" name="TextBox 27">
                <a:extLst>
                  <a:ext uri="{FF2B5EF4-FFF2-40B4-BE49-F238E27FC236}">
                    <a16:creationId xmlns:a16="http://schemas.microsoft.com/office/drawing/2014/main" id="{8D7605FF-2741-2448-A16E-CBF77C6C66F3}"/>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29" name="TextBox 28">
                <a:extLst>
                  <a:ext uri="{FF2B5EF4-FFF2-40B4-BE49-F238E27FC236}">
                    <a16:creationId xmlns:a16="http://schemas.microsoft.com/office/drawing/2014/main" id="{441292F6-F3B3-244C-AF76-184276FDD939}"/>
                  </a:ext>
                </a:extLst>
              </p:cNvPr>
              <p:cNvSpPr txBox="1"/>
              <p:nvPr/>
            </p:nvSpPr>
            <p:spPr>
              <a:xfrm>
                <a:off x="4710259" y="27901579"/>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15" name="TextBox 14">
              <a:extLst>
                <a:ext uri="{FF2B5EF4-FFF2-40B4-BE49-F238E27FC236}">
                  <a16:creationId xmlns:a16="http://schemas.microsoft.com/office/drawing/2014/main" id="{C707CD9E-B843-E44C-8E52-ED2BAB8168F5}"/>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cxnSp>
        <p:nvCxnSpPr>
          <p:cNvPr id="32" name="Elbow Connector 31">
            <a:extLst>
              <a:ext uri="{FF2B5EF4-FFF2-40B4-BE49-F238E27FC236}">
                <a16:creationId xmlns:a16="http://schemas.microsoft.com/office/drawing/2014/main" id="{C701F2DF-A118-4B49-A8D2-1B6392D865E5}"/>
              </a:ext>
            </a:extLst>
          </p:cNvPr>
          <p:cNvCxnSpPr>
            <a:cxnSpLocks/>
            <a:stCxn id="19" idx="3"/>
            <a:endCxn id="8" idx="2"/>
          </p:cNvCxnSpPr>
          <p:nvPr/>
        </p:nvCxnSpPr>
        <p:spPr>
          <a:xfrm flipV="1">
            <a:off x="2417703" y="4306823"/>
            <a:ext cx="1569073" cy="390698"/>
          </a:xfrm>
          <a:prstGeom prst="bentConnector2">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2" name="Oval 41">
            <a:extLst>
              <a:ext uri="{FF2B5EF4-FFF2-40B4-BE49-F238E27FC236}">
                <a16:creationId xmlns:a16="http://schemas.microsoft.com/office/drawing/2014/main" id="{9E42D104-637E-CC4F-8CAA-A59FCD661BC3}"/>
              </a:ext>
            </a:extLst>
          </p:cNvPr>
          <p:cNvSpPr/>
          <p:nvPr/>
        </p:nvSpPr>
        <p:spPr>
          <a:xfrm>
            <a:off x="6809068" y="4239193"/>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3425545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pic>
        <p:nvPicPr>
          <p:cNvPr id="3" name="Picture 2">
            <a:extLst>
              <a:ext uri="{FF2B5EF4-FFF2-40B4-BE49-F238E27FC236}">
                <a16:creationId xmlns:a16="http://schemas.microsoft.com/office/drawing/2014/main" id="{B0FC37A4-9EBE-7F44-8A2D-D2BF818A53EA}"/>
              </a:ext>
            </a:extLst>
          </p:cNvPr>
          <p:cNvPicPr>
            <a:picLocks noChangeAspect="1"/>
          </p:cNvPicPr>
          <p:nvPr/>
        </p:nvPicPr>
        <p:blipFill>
          <a:blip r:embed="rId2"/>
          <a:stretch>
            <a:fillRect/>
          </a:stretch>
        </p:blipFill>
        <p:spPr>
          <a:xfrm>
            <a:off x="2720224" y="2834640"/>
            <a:ext cx="2523932" cy="457200"/>
          </a:xfrm>
          <a:prstGeom prst="rect">
            <a:avLst/>
          </a:prstGeom>
          <a:ln w="25400">
            <a:noFill/>
          </a:ln>
        </p:spPr>
      </p:pic>
      <p:pic>
        <p:nvPicPr>
          <p:cNvPr id="30" name="Picture 29" descr="A screenshot of a cell phone&#10;&#10;Description automatically generated">
            <a:extLst>
              <a:ext uri="{FF2B5EF4-FFF2-40B4-BE49-F238E27FC236}">
                <a16:creationId xmlns:a16="http://schemas.microsoft.com/office/drawing/2014/main" id="{E136AAB5-B491-E046-B534-321F3848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76" y="1599089"/>
            <a:ext cx="1550727" cy="5117397"/>
          </a:xfrm>
          <a:prstGeom prst="rect">
            <a:avLst/>
          </a:prstGeom>
        </p:spPr>
      </p:pic>
      <p:sp>
        <p:nvSpPr>
          <p:cNvPr id="31" name="Rectangle 30">
            <a:extLst>
              <a:ext uri="{FF2B5EF4-FFF2-40B4-BE49-F238E27FC236}">
                <a16:creationId xmlns:a16="http://schemas.microsoft.com/office/drawing/2014/main" id="{56859D90-D1EA-7A4A-8415-9E78E8454B58}"/>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2" name="Picture 31" descr="A close up of a sign&#10;&#10;Description automatically generated">
            <a:extLst>
              <a:ext uri="{FF2B5EF4-FFF2-40B4-BE49-F238E27FC236}">
                <a16:creationId xmlns:a16="http://schemas.microsoft.com/office/drawing/2014/main" id="{E65BA2D4-7C51-2E46-9C98-E68872622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798" y="4030646"/>
            <a:ext cx="1280146" cy="274320"/>
          </a:xfrm>
          <a:prstGeom prst="rect">
            <a:avLst/>
          </a:prstGeom>
          <a:ln w="25400">
            <a:noFill/>
          </a:ln>
        </p:spPr>
      </p:pic>
      <p:grpSp>
        <p:nvGrpSpPr>
          <p:cNvPr id="33" name="Group 32">
            <a:extLst>
              <a:ext uri="{FF2B5EF4-FFF2-40B4-BE49-F238E27FC236}">
                <a16:creationId xmlns:a16="http://schemas.microsoft.com/office/drawing/2014/main" id="{64B3436C-A33D-0840-9C57-1CA651AD2FAF}"/>
              </a:ext>
            </a:extLst>
          </p:cNvPr>
          <p:cNvGrpSpPr/>
          <p:nvPr/>
        </p:nvGrpSpPr>
        <p:grpSpPr>
          <a:xfrm>
            <a:off x="5540699" y="2086862"/>
            <a:ext cx="3151331" cy="2684275"/>
            <a:chOff x="5904343" y="25173230"/>
            <a:chExt cx="4582094" cy="3902986"/>
          </a:xfrm>
        </p:grpSpPr>
        <p:grpSp>
          <p:nvGrpSpPr>
            <p:cNvPr id="34" name="Group 33">
              <a:extLst>
                <a:ext uri="{FF2B5EF4-FFF2-40B4-BE49-F238E27FC236}">
                  <a16:creationId xmlns:a16="http://schemas.microsoft.com/office/drawing/2014/main" id="{985BD42C-1AAC-E24A-A45C-5A9DDA0799DD}"/>
                </a:ext>
              </a:extLst>
            </p:cNvPr>
            <p:cNvGrpSpPr/>
            <p:nvPr/>
          </p:nvGrpSpPr>
          <p:grpSpPr>
            <a:xfrm>
              <a:off x="5904343" y="25173230"/>
              <a:ext cx="4582094" cy="3902986"/>
              <a:chOff x="4706586" y="25128902"/>
              <a:chExt cx="4582094" cy="3902986"/>
            </a:xfrm>
          </p:grpSpPr>
          <p:grpSp>
            <p:nvGrpSpPr>
              <p:cNvPr id="36" name="Group 35">
                <a:extLst>
                  <a:ext uri="{FF2B5EF4-FFF2-40B4-BE49-F238E27FC236}">
                    <a16:creationId xmlns:a16="http://schemas.microsoft.com/office/drawing/2014/main" id="{2341171C-F6E8-BB4A-BDA5-80EB6BFF7F50}"/>
                  </a:ext>
                </a:extLst>
              </p:cNvPr>
              <p:cNvGrpSpPr/>
              <p:nvPr/>
            </p:nvGrpSpPr>
            <p:grpSpPr>
              <a:xfrm>
                <a:off x="6637259" y="27347038"/>
                <a:ext cx="731520" cy="1684850"/>
                <a:chOff x="6471020" y="26978500"/>
                <a:chExt cx="740771" cy="1709712"/>
              </a:xfrm>
            </p:grpSpPr>
            <p:sp>
              <p:nvSpPr>
                <p:cNvPr id="48" name="Snip Same Side Corner Rectangle 47">
                  <a:extLst>
                    <a:ext uri="{FF2B5EF4-FFF2-40B4-BE49-F238E27FC236}">
                      <a16:creationId xmlns:a16="http://schemas.microsoft.com/office/drawing/2014/main" id="{65C38262-7B45-5841-A842-06944FBDA6A4}"/>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49" name="Oval 48">
                  <a:extLst>
                    <a:ext uri="{FF2B5EF4-FFF2-40B4-BE49-F238E27FC236}">
                      <a16:creationId xmlns:a16="http://schemas.microsoft.com/office/drawing/2014/main" id="{5078719D-37D5-BA4D-ADAC-7F6629B7F574}"/>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7" name="Rounded Rectangle 36">
                <a:extLst>
                  <a:ext uri="{FF2B5EF4-FFF2-40B4-BE49-F238E27FC236}">
                    <a16:creationId xmlns:a16="http://schemas.microsoft.com/office/drawing/2014/main" id="{ACCF8A62-F569-F044-8AC6-CA14DD648DA7}"/>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38" name="Rounded Rectangle 37">
                <a:extLst>
                  <a:ext uri="{FF2B5EF4-FFF2-40B4-BE49-F238E27FC236}">
                    <a16:creationId xmlns:a16="http://schemas.microsoft.com/office/drawing/2014/main" id="{5A9FDE8F-D630-BB49-9C6A-A7A32984D8D5}"/>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39" name="Elbow Connector 38">
                <a:extLst>
                  <a:ext uri="{FF2B5EF4-FFF2-40B4-BE49-F238E27FC236}">
                    <a16:creationId xmlns:a16="http://schemas.microsoft.com/office/drawing/2014/main" id="{0F31ECB9-5698-C648-B5BB-9110E2175834}"/>
                  </a:ext>
                </a:extLst>
              </p:cNvPr>
              <p:cNvCxnSpPr>
                <a:cxnSpLocks/>
                <a:stCxn id="48" idx="0"/>
                <a:endCxn id="3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D4A6E12-71C7-7444-9E1F-985472E96480}"/>
                  </a:ext>
                </a:extLst>
              </p:cNvPr>
              <p:cNvCxnSpPr>
                <a:cxnSpLocks/>
                <a:stCxn id="37" idx="0"/>
                <a:endCxn id="41"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79D6460-BA6C-2A42-A43D-7B6AB47F87E5}"/>
                  </a:ext>
                </a:extLst>
              </p:cNvPr>
              <p:cNvPicPr>
                <a:picLocks noChangeAspect="1"/>
              </p:cNvPicPr>
              <p:nvPr/>
            </p:nvPicPr>
            <p:blipFill>
              <a:blip r:embed="rId5"/>
              <a:stretch>
                <a:fillRect/>
              </a:stretch>
            </p:blipFill>
            <p:spPr>
              <a:xfrm>
                <a:off x="6464314" y="25128902"/>
                <a:ext cx="1143000" cy="1075357"/>
              </a:xfrm>
              <a:prstGeom prst="rect">
                <a:avLst/>
              </a:prstGeom>
            </p:spPr>
          </p:pic>
          <p:cxnSp>
            <p:nvCxnSpPr>
              <p:cNvPr id="42" name="Elbow Connector 41">
                <a:extLst>
                  <a:ext uri="{FF2B5EF4-FFF2-40B4-BE49-F238E27FC236}">
                    <a16:creationId xmlns:a16="http://schemas.microsoft.com/office/drawing/2014/main" id="{661681B6-4481-9E44-A3C0-90251677F7A6}"/>
                  </a:ext>
                </a:extLst>
              </p:cNvPr>
              <p:cNvCxnSpPr>
                <a:stCxn id="41" idx="1"/>
                <a:endCxn id="3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58DACC6-910B-FC40-B951-6774C08FB00B}"/>
                  </a:ext>
                </a:extLst>
              </p:cNvPr>
              <p:cNvCxnSpPr>
                <a:cxnSpLocks/>
                <a:stCxn id="38" idx="2"/>
                <a:endCxn id="48"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0EFD98-45BA-8446-97F6-CBCD0508802A}"/>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45" name="TextBox 44">
                <a:extLst>
                  <a:ext uri="{FF2B5EF4-FFF2-40B4-BE49-F238E27FC236}">
                    <a16:creationId xmlns:a16="http://schemas.microsoft.com/office/drawing/2014/main" id="{4541BB7E-B2D7-ED41-8F4F-5A300D4CF005}"/>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46" name="TextBox 45">
                <a:extLst>
                  <a:ext uri="{FF2B5EF4-FFF2-40B4-BE49-F238E27FC236}">
                    <a16:creationId xmlns:a16="http://schemas.microsoft.com/office/drawing/2014/main" id="{E8F38B91-0AA8-DE47-9385-068AF4F14447}"/>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47" name="TextBox 46">
                <a:extLst>
                  <a:ext uri="{FF2B5EF4-FFF2-40B4-BE49-F238E27FC236}">
                    <a16:creationId xmlns:a16="http://schemas.microsoft.com/office/drawing/2014/main" id="{456CDAB4-E95E-4242-AAC6-ECE64FD199D5}"/>
                  </a:ext>
                </a:extLst>
              </p:cNvPr>
              <p:cNvSpPr txBox="1"/>
              <p:nvPr/>
            </p:nvSpPr>
            <p:spPr>
              <a:xfrm>
                <a:off x="4710259" y="27901579"/>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35" name="TextBox 34">
              <a:extLst>
                <a:ext uri="{FF2B5EF4-FFF2-40B4-BE49-F238E27FC236}">
                  <a16:creationId xmlns:a16="http://schemas.microsoft.com/office/drawing/2014/main" id="{CD460F43-BBA4-B040-9C71-A334B19954A4}"/>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cxnSp>
        <p:nvCxnSpPr>
          <p:cNvPr id="50" name="Elbow Connector 49">
            <a:extLst>
              <a:ext uri="{FF2B5EF4-FFF2-40B4-BE49-F238E27FC236}">
                <a16:creationId xmlns:a16="http://schemas.microsoft.com/office/drawing/2014/main" id="{15BC375A-A6A9-D941-853C-79C03A010656}"/>
              </a:ext>
            </a:extLst>
          </p:cNvPr>
          <p:cNvCxnSpPr>
            <a:stCxn id="31" idx="3"/>
            <a:endCxn id="32" idx="2"/>
          </p:cNvCxnSpPr>
          <p:nvPr/>
        </p:nvCxnSpPr>
        <p:spPr>
          <a:xfrm flipV="1">
            <a:off x="2417703" y="4304966"/>
            <a:ext cx="1569168" cy="392555"/>
          </a:xfrm>
          <a:prstGeom prst="bentConnector2">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a16="http://schemas.microsoft.com/office/drawing/2014/main" id="{DE034ADC-9417-8543-994C-A5FA807857F1}"/>
              </a:ext>
            </a:extLst>
          </p:cNvPr>
          <p:cNvCxnSpPr>
            <a:stCxn id="32" idx="0"/>
            <a:endCxn id="3" idx="2"/>
          </p:cNvCxnSpPr>
          <p:nvPr/>
        </p:nvCxnSpPr>
        <p:spPr>
          <a:xfrm flipH="1" flipV="1">
            <a:off x="3982190" y="3291840"/>
            <a:ext cx="4681" cy="738806"/>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7" name="Oval 76">
            <a:extLst>
              <a:ext uri="{FF2B5EF4-FFF2-40B4-BE49-F238E27FC236}">
                <a16:creationId xmlns:a16="http://schemas.microsoft.com/office/drawing/2014/main" id="{7317D4F9-103C-AE43-9DE8-7AED99445606}"/>
              </a:ext>
            </a:extLst>
          </p:cNvPr>
          <p:cNvSpPr/>
          <p:nvPr/>
        </p:nvSpPr>
        <p:spPr>
          <a:xfrm>
            <a:off x="7950802" y="3080468"/>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1030555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pic>
        <p:nvPicPr>
          <p:cNvPr id="3" name="Picture 2">
            <a:extLst>
              <a:ext uri="{FF2B5EF4-FFF2-40B4-BE49-F238E27FC236}">
                <a16:creationId xmlns:a16="http://schemas.microsoft.com/office/drawing/2014/main" id="{B0FC37A4-9EBE-7F44-8A2D-D2BF818A53EA}"/>
              </a:ext>
            </a:extLst>
          </p:cNvPr>
          <p:cNvPicPr>
            <a:picLocks noChangeAspect="1"/>
          </p:cNvPicPr>
          <p:nvPr/>
        </p:nvPicPr>
        <p:blipFill>
          <a:blip r:embed="rId2"/>
          <a:stretch>
            <a:fillRect/>
          </a:stretch>
        </p:blipFill>
        <p:spPr>
          <a:xfrm>
            <a:off x="2720224" y="2834640"/>
            <a:ext cx="2523932" cy="457200"/>
          </a:xfrm>
          <a:prstGeom prst="rect">
            <a:avLst/>
          </a:prstGeom>
          <a:ln w="25400">
            <a:noFill/>
          </a:ln>
        </p:spPr>
      </p:pic>
      <p:pic>
        <p:nvPicPr>
          <p:cNvPr id="30" name="Picture 29" descr="A screenshot of a cell phone&#10;&#10;Description automatically generated">
            <a:extLst>
              <a:ext uri="{FF2B5EF4-FFF2-40B4-BE49-F238E27FC236}">
                <a16:creationId xmlns:a16="http://schemas.microsoft.com/office/drawing/2014/main" id="{E136AAB5-B491-E046-B534-321F3848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76" y="1599089"/>
            <a:ext cx="1550727" cy="5117397"/>
          </a:xfrm>
          <a:prstGeom prst="rect">
            <a:avLst/>
          </a:prstGeom>
        </p:spPr>
      </p:pic>
      <p:sp>
        <p:nvSpPr>
          <p:cNvPr id="31" name="Rectangle 30">
            <a:extLst>
              <a:ext uri="{FF2B5EF4-FFF2-40B4-BE49-F238E27FC236}">
                <a16:creationId xmlns:a16="http://schemas.microsoft.com/office/drawing/2014/main" id="{56859D90-D1EA-7A4A-8415-9E78E8454B58}"/>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2" name="Picture 31" descr="A close up of a sign&#10;&#10;Description automatically generated">
            <a:extLst>
              <a:ext uri="{FF2B5EF4-FFF2-40B4-BE49-F238E27FC236}">
                <a16:creationId xmlns:a16="http://schemas.microsoft.com/office/drawing/2014/main" id="{E65BA2D4-7C51-2E46-9C98-E68872622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798" y="4030646"/>
            <a:ext cx="1280146" cy="274320"/>
          </a:xfrm>
          <a:prstGeom prst="rect">
            <a:avLst/>
          </a:prstGeom>
          <a:ln w="25400">
            <a:noFill/>
          </a:ln>
        </p:spPr>
      </p:pic>
      <p:grpSp>
        <p:nvGrpSpPr>
          <p:cNvPr id="33" name="Group 32">
            <a:extLst>
              <a:ext uri="{FF2B5EF4-FFF2-40B4-BE49-F238E27FC236}">
                <a16:creationId xmlns:a16="http://schemas.microsoft.com/office/drawing/2014/main" id="{64B3436C-A33D-0840-9C57-1CA651AD2FAF}"/>
              </a:ext>
            </a:extLst>
          </p:cNvPr>
          <p:cNvGrpSpPr/>
          <p:nvPr/>
        </p:nvGrpSpPr>
        <p:grpSpPr>
          <a:xfrm>
            <a:off x="5540699" y="2086862"/>
            <a:ext cx="3151331" cy="2684275"/>
            <a:chOff x="5904343" y="25173230"/>
            <a:chExt cx="4582094" cy="3902986"/>
          </a:xfrm>
        </p:grpSpPr>
        <p:grpSp>
          <p:nvGrpSpPr>
            <p:cNvPr id="34" name="Group 33">
              <a:extLst>
                <a:ext uri="{FF2B5EF4-FFF2-40B4-BE49-F238E27FC236}">
                  <a16:creationId xmlns:a16="http://schemas.microsoft.com/office/drawing/2014/main" id="{985BD42C-1AAC-E24A-A45C-5A9DDA0799DD}"/>
                </a:ext>
              </a:extLst>
            </p:cNvPr>
            <p:cNvGrpSpPr/>
            <p:nvPr/>
          </p:nvGrpSpPr>
          <p:grpSpPr>
            <a:xfrm>
              <a:off x="5904343" y="25173230"/>
              <a:ext cx="4582094" cy="3902986"/>
              <a:chOff x="4706586" y="25128902"/>
              <a:chExt cx="4582094" cy="3902986"/>
            </a:xfrm>
          </p:grpSpPr>
          <p:grpSp>
            <p:nvGrpSpPr>
              <p:cNvPr id="36" name="Group 35">
                <a:extLst>
                  <a:ext uri="{FF2B5EF4-FFF2-40B4-BE49-F238E27FC236}">
                    <a16:creationId xmlns:a16="http://schemas.microsoft.com/office/drawing/2014/main" id="{2341171C-F6E8-BB4A-BDA5-80EB6BFF7F50}"/>
                  </a:ext>
                </a:extLst>
              </p:cNvPr>
              <p:cNvGrpSpPr/>
              <p:nvPr/>
            </p:nvGrpSpPr>
            <p:grpSpPr>
              <a:xfrm>
                <a:off x="6637259" y="27347038"/>
                <a:ext cx="731520" cy="1684850"/>
                <a:chOff x="6471020" y="26978500"/>
                <a:chExt cx="740771" cy="1709712"/>
              </a:xfrm>
            </p:grpSpPr>
            <p:sp>
              <p:nvSpPr>
                <p:cNvPr id="48" name="Snip Same Side Corner Rectangle 47">
                  <a:extLst>
                    <a:ext uri="{FF2B5EF4-FFF2-40B4-BE49-F238E27FC236}">
                      <a16:creationId xmlns:a16="http://schemas.microsoft.com/office/drawing/2014/main" id="{65C38262-7B45-5841-A842-06944FBDA6A4}"/>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49" name="Oval 48">
                  <a:extLst>
                    <a:ext uri="{FF2B5EF4-FFF2-40B4-BE49-F238E27FC236}">
                      <a16:creationId xmlns:a16="http://schemas.microsoft.com/office/drawing/2014/main" id="{5078719D-37D5-BA4D-ADAC-7F6629B7F574}"/>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7" name="Rounded Rectangle 36">
                <a:extLst>
                  <a:ext uri="{FF2B5EF4-FFF2-40B4-BE49-F238E27FC236}">
                    <a16:creationId xmlns:a16="http://schemas.microsoft.com/office/drawing/2014/main" id="{ACCF8A62-F569-F044-8AC6-CA14DD648DA7}"/>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38" name="Rounded Rectangle 37">
                <a:extLst>
                  <a:ext uri="{FF2B5EF4-FFF2-40B4-BE49-F238E27FC236}">
                    <a16:creationId xmlns:a16="http://schemas.microsoft.com/office/drawing/2014/main" id="{5A9FDE8F-D630-BB49-9C6A-A7A32984D8D5}"/>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39" name="Elbow Connector 38">
                <a:extLst>
                  <a:ext uri="{FF2B5EF4-FFF2-40B4-BE49-F238E27FC236}">
                    <a16:creationId xmlns:a16="http://schemas.microsoft.com/office/drawing/2014/main" id="{0F31ECB9-5698-C648-B5BB-9110E2175834}"/>
                  </a:ext>
                </a:extLst>
              </p:cNvPr>
              <p:cNvCxnSpPr>
                <a:cxnSpLocks/>
                <a:stCxn id="48" idx="0"/>
                <a:endCxn id="3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D4A6E12-71C7-7444-9E1F-985472E96480}"/>
                  </a:ext>
                </a:extLst>
              </p:cNvPr>
              <p:cNvCxnSpPr>
                <a:cxnSpLocks/>
                <a:stCxn id="37" idx="0"/>
                <a:endCxn id="41"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79D6460-BA6C-2A42-A43D-7B6AB47F87E5}"/>
                  </a:ext>
                </a:extLst>
              </p:cNvPr>
              <p:cNvPicPr>
                <a:picLocks noChangeAspect="1"/>
              </p:cNvPicPr>
              <p:nvPr/>
            </p:nvPicPr>
            <p:blipFill>
              <a:blip r:embed="rId5"/>
              <a:stretch>
                <a:fillRect/>
              </a:stretch>
            </p:blipFill>
            <p:spPr>
              <a:xfrm>
                <a:off x="6464314" y="25128902"/>
                <a:ext cx="1143000" cy="1075357"/>
              </a:xfrm>
              <a:prstGeom prst="rect">
                <a:avLst/>
              </a:prstGeom>
            </p:spPr>
          </p:pic>
          <p:cxnSp>
            <p:nvCxnSpPr>
              <p:cNvPr id="42" name="Elbow Connector 41">
                <a:extLst>
                  <a:ext uri="{FF2B5EF4-FFF2-40B4-BE49-F238E27FC236}">
                    <a16:creationId xmlns:a16="http://schemas.microsoft.com/office/drawing/2014/main" id="{661681B6-4481-9E44-A3C0-90251677F7A6}"/>
                  </a:ext>
                </a:extLst>
              </p:cNvPr>
              <p:cNvCxnSpPr>
                <a:stCxn id="41" idx="1"/>
                <a:endCxn id="3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58DACC6-910B-FC40-B951-6774C08FB00B}"/>
                  </a:ext>
                </a:extLst>
              </p:cNvPr>
              <p:cNvCxnSpPr>
                <a:cxnSpLocks/>
                <a:stCxn id="38" idx="2"/>
                <a:endCxn id="48"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0EFD98-45BA-8446-97F6-CBCD0508802A}"/>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45" name="TextBox 44">
                <a:extLst>
                  <a:ext uri="{FF2B5EF4-FFF2-40B4-BE49-F238E27FC236}">
                    <a16:creationId xmlns:a16="http://schemas.microsoft.com/office/drawing/2014/main" id="{4541BB7E-B2D7-ED41-8F4F-5A300D4CF005}"/>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46" name="TextBox 45">
                <a:extLst>
                  <a:ext uri="{FF2B5EF4-FFF2-40B4-BE49-F238E27FC236}">
                    <a16:creationId xmlns:a16="http://schemas.microsoft.com/office/drawing/2014/main" id="{E8F38B91-0AA8-DE47-9385-068AF4F14447}"/>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47" name="TextBox 46">
                <a:extLst>
                  <a:ext uri="{FF2B5EF4-FFF2-40B4-BE49-F238E27FC236}">
                    <a16:creationId xmlns:a16="http://schemas.microsoft.com/office/drawing/2014/main" id="{456CDAB4-E95E-4242-AAC6-ECE64FD199D5}"/>
                  </a:ext>
                </a:extLst>
              </p:cNvPr>
              <p:cNvSpPr txBox="1"/>
              <p:nvPr/>
            </p:nvSpPr>
            <p:spPr>
              <a:xfrm>
                <a:off x="4710259" y="27901579"/>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35" name="TextBox 34">
              <a:extLst>
                <a:ext uri="{FF2B5EF4-FFF2-40B4-BE49-F238E27FC236}">
                  <a16:creationId xmlns:a16="http://schemas.microsoft.com/office/drawing/2014/main" id="{CD460F43-BBA4-B040-9C71-A334B19954A4}"/>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cxnSp>
        <p:nvCxnSpPr>
          <p:cNvPr id="50" name="Elbow Connector 49">
            <a:extLst>
              <a:ext uri="{FF2B5EF4-FFF2-40B4-BE49-F238E27FC236}">
                <a16:creationId xmlns:a16="http://schemas.microsoft.com/office/drawing/2014/main" id="{15BC375A-A6A9-D941-853C-79C03A010656}"/>
              </a:ext>
            </a:extLst>
          </p:cNvPr>
          <p:cNvCxnSpPr>
            <a:stCxn id="31" idx="3"/>
            <a:endCxn id="32" idx="2"/>
          </p:cNvCxnSpPr>
          <p:nvPr/>
        </p:nvCxnSpPr>
        <p:spPr>
          <a:xfrm flipV="1">
            <a:off x="2417703" y="4304966"/>
            <a:ext cx="1569168" cy="392555"/>
          </a:xfrm>
          <a:prstGeom prst="bentConnector2">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3" name="Straight Arrow Connector 72">
            <a:extLst>
              <a:ext uri="{FF2B5EF4-FFF2-40B4-BE49-F238E27FC236}">
                <a16:creationId xmlns:a16="http://schemas.microsoft.com/office/drawing/2014/main" id="{F830B303-E35D-8E4C-B925-132FF6E92A38}"/>
              </a:ext>
            </a:extLst>
          </p:cNvPr>
          <p:cNvCxnSpPr>
            <a:cxnSpLocks/>
            <a:stCxn id="3" idx="0"/>
            <a:endCxn id="6" idx="2"/>
          </p:cNvCxnSpPr>
          <p:nvPr/>
        </p:nvCxnSpPr>
        <p:spPr>
          <a:xfrm flipH="1" flipV="1">
            <a:off x="3979201" y="2086862"/>
            <a:ext cx="2989" cy="747778"/>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a16="http://schemas.microsoft.com/office/drawing/2014/main" id="{DE034ADC-9417-8543-994C-A5FA807857F1}"/>
              </a:ext>
            </a:extLst>
          </p:cNvPr>
          <p:cNvCxnSpPr>
            <a:stCxn id="32" idx="0"/>
            <a:endCxn id="3" idx="2"/>
          </p:cNvCxnSpPr>
          <p:nvPr/>
        </p:nvCxnSpPr>
        <p:spPr>
          <a:xfrm flipH="1" flipV="1">
            <a:off x="3982190" y="3291840"/>
            <a:ext cx="4681" cy="738806"/>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7" name="Oval 76">
            <a:extLst>
              <a:ext uri="{FF2B5EF4-FFF2-40B4-BE49-F238E27FC236}">
                <a16:creationId xmlns:a16="http://schemas.microsoft.com/office/drawing/2014/main" id="{7317D4F9-103C-AE43-9DE8-7AED99445606}"/>
              </a:ext>
            </a:extLst>
          </p:cNvPr>
          <p:cNvSpPr/>
          <p:nvPr/>
        </p:nvSpPr>
        <p:spPr>
          <a:xfrm>
            <a:off x="6809068" y="2234973"/>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Picture 5" descr="A black sign with white text&#10;&#10;Description automatically generated">
            <a:extLst>
              <a:ext uri="{FF2B5EF4-FFF2-40B4-BE49-F238E27FC236}">
                <a16:creationId xmlns:a16="http://schemas.microsoft.com/office/drawing/2014/main" id="{1EAA01F4-9667-7741-8874-5A28DF958D16}"/>
              </a:ext>
            </a:extLst>
          </p:cNvPr>
          <p:cNvPicPr>
            <a:picLocks noChangeAspect="1"/>
          </p:cNvPicPr>
          <p:nvPr/>
        </p:nvPicPr>
        <p:blipFill rotWithShape="1">
          <a:blip r:embed="rId6">
            <a:extLst>
              <a:ext uri="{28A0092B-C50C-407E-A947-70E740481C1C}">
                <a14:useLocalDpi xmlns:a14="http://schemas.microsoft.com/office/drawing/2010/main" val="0"/>
              </a:ext>
            </a:extLst>
          </a:blip>
          <a:srcRect r="1096"/>
          <a:stretch/>
        </p:blipFill>
        <p:spPr>
          <a:xfrm>
            <a:off x="3274944" y="1812542"/>
            <a:ext cx="1408513" cy="274320"/>
          </a:xfrm>
          <a:prstGeom prst="rect">
            <a:avLst/>
          </a:prstGeom>
        </p:spPr>
      </p:pic>
    </p:spTree>
    <p:extLst>
      <p:ext uri="{BB962C8B-B14F-4D97-AF65-F5344CB8AC3E}">
        <p14:creationId xmlns:p14="http://schemas.microsoft.com/office/powerpoint/2010/main" val="567095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pic>
        <p:nvPicPr>
          <p:cNvPr id="30" name="Picture 29" descr="A screenshot of a cell phone&#10;&#10;Description automatically generated">
            <a:extLst>
              <a:ext uri="{FF2B5EF4-FFF2-40B4-BE49-F238E27FC236}">
                <a16:creationId xmlns:a16="http://schemas.microsoft.com/office/drawing/2014/main" id="{E136AAB5-B491-E046-B534-321F3848F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976" y="1599089"/>
            <a:ext cx="1550727" cy="5117397"/>
          </a:xfrm>
          <a:prstGeom prst="rect">
            <a:avLst/>
          </a:prstGeom>
        </p:spPr>
      </p:pic>
      <p:sp>
        <p:nvSpPr>
          <p:cNvPr id="31" name="Rectangle 30">
            <a:extLst>
              <a:ext uri="{FF2B5EF4-FFF2-40B4-BE49-F238E27FC236}">
                <a16:creationId xmlns:a16="http://schemas.microsoft.com/office/drawing/2014/main" id="{56859D90-D1EA-7A4A-8415-9E78E8454B58}"/>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3" name="Group 32">
            <a:extLst>
              <a:ext uri="{FF2B5EF4-FFF2-40B4-BE49-F238E27FC236}">
                <a16:creationId xmlns:a16="http://schemas.microsoft.com/office/drawing/2014/main" id="{64B3436C-A33D-0840-9C57-1CA651AD2FAF}"/>
              </a:ext>
            </a:extLst>
          </p:cNvPr>
          <p:cNvGrpSpPr/>
          <p:nvPr/>
        </p:nvGrpSpPr>
        <p:grpSpPr>
          <a:xfrm>
            <a:off x="5540699" y="2086862"/>
            <a:ext cx="3151331" cy="2684275"/>
            <a:chOff x="5904343" y="25173230"/>
            <a:chExt cx="4582094" cy="3902986"/>
          </a:xfrm>
        </p:grpSpPr>
        <p:grpSp>
          <p:nvGrpSpPr>
            <p:cNvPr id="34" name="Group 33">
              <a:extLst>
                <a:ext uri="{FF2B5EF4-FFF2-40B4-BE49-F238E27FC236}">
                  <a16:creationId xmlns:a16="http://schemas.microsoft.com/office/drawing/2014/main" id="{985BD42C-1AAC-E24A-A45C-5A9DDA0799DD}"/>
                </a:ext>
              </a:extLst>
            </p:cNvPr>
            <p:cNvGrpSpPr/>
            <p:nvPr/>
          </p:nvGrpSpPr>
          <p:grpSpPr>
            <a:xfrm>
              <a:off x="5904343" y="25173230"/>
              <a:ext cx="4582094" cy="3902986"/>
              <a:chOff x="4706586" y="25128902"/>
              <a:chExt cx="4582094" cy="3902986"/>
            </a:xfrm>
          </p:grpSpPr>
          <p:grpSp>
            <p:nvGrpSpPr>
              <p:cNvPr id="36" name="Group 35">
                <a:extLst>
                  <a:ext uri="{FF2B5EF4-FFF2-40B4-BE49-F238E27FC236}">
                    <a16:creationId xmlns:a16="http://schemas.microsoft.com/office/drawing/2014/main" id="{2341171C-F6E8-BB4A-BDA5-80EB6BFF7F50}"/>
                  </a:ext>
                </a:extLst>
              </p:cNvPr>
              <p:cNvGrpSpPr/>
              <p:nvPr/>
            </p:nvGrpSpPr>
            <p:grpSpPr>
              <a:xfrm>
                <a:off x="6637259" y="27347038"/>
                <a:ext cx="731520" cy="1684850"/>
                <a:chOff x="6471020" y="26978500"/>
                <a:chExt cx="740771" cy="1709712"/>
              </a:xfrm>
            </p:grpSpPr>
            <p:sp>
              <p:nvSpPr>
                <p:cNvPr id="48" name="Snip Same Side Corner Rectangle 47">
                  <a:extLst>
                    <a:ext uri="{FF2B5EF4-FFF2-40B4-BE49-F238E27FC236}">
                      <a16:creationId xmlns:a16="http://schemas.microsoft.com/office/drawing/2014/main" id="{65C38262-7B45-5841-A842-06944FBDA6A4}"/>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49" name="Oval 48">
                  <a:extLst>
                    <a:ext uri="{FF2B5EF4-FFF2-40B4-BE49-F238E27FC236}">
                      <a16:creationId xmlns:a16="http://schemas.microsoft.com/office/drawing/2014/main" id="{5078719D-37D5-BA4D-ADAC-7F6629B7F574}"/>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7" name="Rounded Rectangle 36">
                <a:extLst>
                  <a:ext uri="{FF2B5EF4-FFF2-40B4-BE49-F238E27FC236}">
                    <a16:creationId xmlns:a16="http://schemas.microsoft.com/office/drawing/2014/main" id="{ACCF8A62-F569-F044-8AC6-CA14DD648DA7}"/>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38" name="Rounded Rectangle 37">
                <a:extLst>
                  <a:ext uri="{FF2B5EF4-FFF2-40B4-BE49-F238E27FC236}">
                    <a16:creationId xmlns:a16="http://schemas.microsoft.com/office/drawing/2014/main" id="{5A9FDE8F-D630-BB49-9C6A-A7A32984D8D5}"/>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39" name="Elbow Connector 38">
                <a:extLst>
                  <a:ext uri="{FF2B5EF4-FFF2-40B4-BE49-F238E27FC236}">
                    <a16:creationId xmlns:a16="http://schemas.microsoft.com/office/drawing/2014/main" id="{0F31ECB9-5698-C648-B5BB-9110E2175834}"/>
                  </a:ext>
                </a:extLst>
              </p:cNvPr>
              <p:cNvCxnSpPr>
                <a:cxnSpLocks/>
                <a:stCxn id="48" idx="0"/>
                <a:endCxn id="3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D4A6E12-71C7-7444-9E1F-985472E96480}"/>
                  </a:ext>
                </a:extLst>
              </p:cNvPr>
              <p:cNvCxnSpPr>
                <a:cxnSpLocks/>
                <a:stCxn id="37" idx="0"/>
                <a:endCxn id="41"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79D6460-BA6C-2A42-A43D-7B6AB47F87E5}"/>
                  </a:ext>
                </a:extLst>
              </p:cNvPr>
              <p:cNvPicPr>
                <a:picLocks noChangeAspect="1"/>
              </p:cNvPicPr>
              <p:nvPr/>
            </p:nvPicPr>
            <p:blipFill>
              <a:blip r:embed="rId3"/>
              <a:stretch>
                <a:fillRect/>
              </a:stretch>
            </p:blipFill>
            <p:spPr>
              <a:xfrm>
                <a:off x="6464314" y="25128902"/>
                <a:ext cx="1143000" cy="1075357"/>
              </a:xfrm>
              <a:prstGeom prst="rect">
                <a:avLst/>
              </a:prstGeom>
            </p:spPr>
          </p:pic>
          <p:cxnSp>
            <p:nvCxnSpPr>
              <p:cNvPr id="42" name="Elbow Connector 41">
                <a:extLst>
                  <a:ext uri="{FF2B5EF4-FFF2-40B4-BE49-F238E27FC236}">
                    <a16:creationId xmlns:a16="http://schemas.microsoft.com/office/drawing/2014/main" id="{661681B6-4481-9E44-A3C0-90251677F7A6}"/>
                  </a:ext>
                </a:extLst>
              </p:cNvPr>
              <p:cNvCxnSpPr>
                <a:stCxn id="41" idx="1"/>
                <a:endCxn id="3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58DACC6-910B-FC40-B951-6774C08FB00B}"/>
                  </a:ext>
                </a:extLst>
              </p:cNvPr>
              <p:cNvCxnSpPr>
                <a:cxnSpLocks/>
                <a:stCxn id="38" idx="2"/>
                <a:endCxn id="48"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0EFD98-45BA-8446-97F6-CBCD0508802A}"/>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45" name="TextBox 44">
                <a:extLst>
                  <a:ext uri="{FF2B5EF4-FFF2-40B4-BE49-F238E27FC236}">
                    <a16:creationId xmlns:a16="http://schemas.microsoft.com/office/drawing/2014/main" id="{4541BB7E-B2D7-ED41-8F4F-5A300D4CF005}"/>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46" name="TextBox 45">
                <a:extLst>
                  <a:ext uri="{FF2B5EF4-FFF2-40B4-BE49-F238E27FC236}">
                    <a16:creationId xmlns:a16="http://schemas.microsoft.com/office/drawing/2014/main" id="{E8F38B91-0AA8-DE47-9385-068AF4F14447}"/>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47" name="TextBox 46">
                <a:extLst>
                  <a:ext uri="{FF2B5EF4-FFF2-40B4-BE49-F238E27FC236}">
                    <a16:creationId xmlns:a16="http://schemas.microsoft.com/office/drawing/2014/main" id="{456CDAB4-E95E-4242-AAC6-ECE64FD199D5}"/>
                  </a:ext>
                </a:extLst>
              </p:cNvPr>
              <p:cNvSpPr txBox="1"/>
              <p:nvPr/>
            </p:nvSpPr>
            <p:spPr>
              <a:xfrm>
                <a:off x="4710259" y="27901579"/>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35" name="TextBox 34">
              <a:extLst>
                <a:ext uri="{FF2B5EF4-FFF2-40B4-BE49-F238E27FC236}">
                  <a16:creationId xmlns:a16="http://schemas.microsoft.com/office/drawing/2014/main" id="{CD460F43-BBA4-B040-9C71-A334B19954A4}"/>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pic>
        <p:nvPicPr>
          <p:cNvPr id="6" name="Picture 5" descr="A screenshot of a cell phone&#10;&#10;Description automatically generated">
            <a:extLst>
              <a:ext uri="{FF2B5EF4-FFF2-40B4-BE49-F238E27FC236}">
                <a16:creationId xmlns:a16="http://schemas.microsoft.com/office/drawing/2014/main" id="{47B05642-6DCB-8D4D-9302-BA4B22E86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077" y="2645914"/>
            <a:ext cx="2595339" cy="1828800"/>
          </a:xfrm>
          <a:prstGeom prst="rect">
            <a:avLst/>
          </a:prstGeom>
        </p:spPr>
      </p:pic>
      <p:cxnSp>
        <p:nvCxnSpPr>
          <p:cNvPr id="9" name="Straight Arrow Connector 8">
            <a:extLst>
              <a:ext uri="{FF2B5EF4-FFF2-40B4-BE49-F238E27FC236}">
                <a16:creationId xmlns:a16="http://schemas.microsoft.com/office/drawing/2014/main" id="{1FAA8BD2-98ED-2342-99FF-539AEF15E94A}"/>
              </a:ext>
            </a:extLst>
          </p:cNvPr>
          <p:cNvCxnSpPr>
            <a:cxnSpLocks/>
            <a:endCxn id="6" idx="0"/>
          </p:cNvCxnSpPr>
          <p:nvPr/>
        </p:nvCxnSpPr>
        <p:spPr>
          <a:xfrm>
            <a:off x="3977640" y="2103120"/>
            <a:ext cx="5107" cy="542794"/>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1" name="Oval 50">
            <a:extLst>
              <a:ext uri="{FF2B5EF4-FFF2-40B4-BE49-F238E27FC236}">
                <a16:creationId xmlns:a16="http://schemas.microsoft.com/office/drawing/2014/main" id="{56DEFB45-C039-A14B-8AC9-BA6912D140E4}"/>
              </a:ext>
            </a:extLst>
          </p:cNvPr>
          <p:cNvSpPr/>
          <p:nvPr/>
        </p:nvSpPr>
        <p:spPr>
          <a:xfrm>
            <a:off x="5634284" y="3093371"/>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8" name="Picture 27" descr="A black sign with white text&#10;&#10;Description automatically generated">
            <a:extLst>
              <a:ext uri="{FF2B5EF4-FFF2-40B4-BE49-F238E27FC236}">
                <a16:creationId xmlns:a16="http://schemas.microsoft.com/office/drawing/2014/main" id="{45DD09F0-7B2E-0248-97F3-2DAF7AA1882D}"/>
              </a:ext>
            </a:extLst>
          </p:cNvPr>
          <p:cNvPicPr>
            <a:picLocks noChangeAspect="1"/>
          </p:cNvPicPr>
          <p:nvPr/>
        </p:nvPicPr>
        <p:blipFill rotWithShape="1">
          <a:blip r:embed="rId5">
            <a:extLst>
              <a:ext uri="{28A0092B-C50C-407E-A947-70E740481C1C}">
                <a14:useLocalDpi xmlns:a14="http://schemas.microsoft.com/office/drawing/2010/main" val="0"/>
              </a:ext>
            </a:extLst>
          </a:blip>
          <a:srcRect r="1096"/>
          <a:stretch/>
        </p:blipFill>
        <p:spPr>
          <a:xfrm>
            <a:off x="3274944" y="1812542"/>
            <a:ext cx="1408513" cy="274320"/>
          </a:xfrm>
          <a:prstGeom prst="rect">
            <a:avLst/>
          </a:prstGeom>
        </p:spPr>
      </p:pic>
    </p:spTree>
    <p:extLst>
      <p:ext uri="{BB962C8B-B14F-4D97-AF65-F5344CB8AC3E}">
        <p14:creationId xmlns:p14="http://schemas.microsoft.com/office/powerpoint/2010/main" val="37414532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screenshot of a cell phone&#10;&#10;Description automatically generated">
            <a:extLst>
              <a:ext uri="{FF2B5EF4-FFF2-40B4-BE49-F238E27FC236}">
                <a16:creationId xmlns:a16="http://schemas.microsoft.com/office/drawing/2014/main" id="{98DB4E17-E929-1841-8F7D-25D84241C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09" y="1597468"/>
            <a:ext cx="1551711" cy="5120640"/>
          </a:xfrm>
          <a:prstGeom prst="rect">
            <a:avLst/>
          </a:prstGeom>
        </p:spPr>
      </p:pic>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sp>
        <p:nvSpPr>
          <p:cNvPr id="31" name="Rectangle 30">
            <a:extLst>
              <a:ext uri="{FF2B5EF4-FFF2-40B4-BE49-F238E27FC236}">
                <a16:creationId xmlns:a16="http://schemas.microsoft.com/office/drawing/2014/main" id="{56859D90-D1EA-7A4A-8415-9E78E8454B58}"/>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3" name="Group 32">
            <a:extLst>
              <a:ext uri="{FF2B5EF4-FFF2-40B4-BE49-F238E27FC236}">
                <a16:creationId xmlns:a16="http://schemas.microsoft.com/office/drawing/2014/main" id="{64B3436C-A33D-0840-9C57-1CA651AD2FAF}"/>
              </a:ext>
            </a:extLst>
          </p:cNvPr>
          <p:cNvGrpSpPr/>
          <p:nvPr/>
        </p:nvGrpSpPr>
        <p:grpSpPr>
          <a:xfrm>
            <a:off x="5540699" y="2086862"/>
            <a:ext cx="3151331" cy="2684275"/>
            <a:chOff x="5904343" y="25173230"/>
            <a:chExt cx="4582094" cy="3902986"/>
          </a:xfrm>
        </p:grpSpPr>
        <p:grpSp>
          <p:nvGrpSpPr>
            <p:cNvPr id="34" name="Group 33">
              <a:extLst>
                <a:ext uri="{FF2B5EF4-FFF2-40B4-BE49-F238E27FC236}">
                  <a16:creationId xmlns:a16="http://schemas.microsoft.com/office/drawing/2014/main" id="{985BD42C-1AAC-E24A-A45C-5A9DDA0799DD}"/>
                </a:ext>
              </a:extLst>
            </p:cNvPr>
            <p:cNvGrpSpPr/>
            <p:nvPr/>
          </p:nvGrpSpPr>
          <p:grpSpPr>
            <a:xfrm>
              <a:off x="5904343" y="25173230"/>
              <a:ext cx="4582094" cy="3902986"/>
              <a:chOff x="4706586" y="25128902"/>
              <a:chExt cx="4582094" cy="3902986"/>
            </a:xfrm>
          </p:grpSpPr>
          <p:grpSp>
            <p:nvGrpSpPr>
              <p:cNvPr id="36" name="Group 35">
                <a:extLst>
                  <a:ext uri="{FF2B5EF4-FFF2-40B4-BE49-F238E27FC236}">
                    <a16:creationId xmlns:a16="http://schemas.microsoft.com/office/drawing/2014/main" id="{2341171C-F6E8-BB4A-BDA5-80EB6BFF7F50}"/>
                  </a:ext>
                </a:extLst>
              </p:cNvPr>
              <p:cNvGrpSpPr/>
              <p:nvPr/>
            </p:nvGrpSpPr>
            <p:grpSpPr>
              <a:xfrm>
                <a:off x="6637259" y="27347038"/>
                <a:ext cx="731520" cy="1684850"/>
                <a:chOff x="6471020" y="26978500"/>
                <a:chExt cx="740771" cy="1709712"/>
              </a:xfrm>
            </p:grpSpPr>
            <p:sp>
              <p:nvSpPr>
                <p:cNvPr id="48" name="Snip Same Side Corner Rectangle 47">
                  <a:extLst>
                    <a:ext uri="{FF2B5EF4-FFF2-40B4-BE49-F238E27FC236}">
                      <a16:creationId xmlns:a16="http://schemas.microsoft.com/office/drawing/2014/main" id="{65C38262-7B45-5841-A842-06944FBDA6A4}"/>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49" name="Oval 48">
                  <a:extLst>
                    <a:ext uri="{FF2B5EF4-FFF2-40B4-BE49-F238E27FC236}">
                      <a16:creationId xmlns:a16="http://schemas.microsoft.com/office/drawing/2014/main" id="{5078719D-37D5-BA4D-ADAC-7F6629B7F574}"/>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7" name="Rounded Rectangle 36">
                <a:extLst>
                  <a:ext uri="{FF2B5EF4-FFF2-40B4-BE49-F238E27FC236}">
                    <a16:creationId xmlns:a16="http://schemas.microsoft.com/office/drawing/2014/main" id="{ACCF8A62-F569-F044-8AC6-CA14DD648DA7}"/>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38" name="Rounded Rectangle 37">
                <a:extLst>
                  <a:ext uri="{FF2B5EF4-FFF2-40B4-BE49-F238E27FC236}">
                    <a16:creationId xmlns:a16="http://schemas.microsoft.com/office/drawing/2014/main" id="{5A9FDE8F-D630-BB49-9C6A-A7A32984D8D5}"/>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39" name="Elbow Connector 38">
                <a:extLst>
                  <a:ext uri="{FF2B5EF4-FFF2-40B4-BE49-F238E27FC236}">
                    <a16:creationId xmlns:a16="http://schemas.microsoft.com/office/drawing/2014/main" id="{0F31ECB9-5698-C648-B5BB-9110E2175834}"/>
                  </a:ext>
                </a:extLst>
              </p:cNvPr>
              <p:cNvCxnSpPr>
                <a:cxnSpLocks/>
                <a:stCxn id="48" idx="0"/>
                <a:endCxn id="3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D4A6E12-71C7-7444-9E1F-985472E96480}"/>
                  </a:ext>
                </a:extLst>
              </p:cNvPr>
              <p:cNvCxnSpPr>
                <a:cxnSpLocks/>
                <a:stCxn id="37" idx="0"/>
                <a:endCxn id="41"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79D6460-BA6C-2A42-A43D-7B6AB47F87E5}"/>
                  </a:ext>
                </a:extLst>
              </p:cNvPr>
              <p:cNvPicPr>
                <a:picLocks noChangeAspect="1"/>
              </p:cNvPicPr>
              <p:nvPr/>
            </p:nvPicPr>
            <p:blipFill>
              <a:blip r:embed="rId3"/>
              <a:stretch>
                <a:fillRect/>
              </a:stretch>
            </p:blipFill>
            <p:spPr>
              <a:xfrm>
                <a:off x="6464314" y="25128902"/>
                <a:ext cx="1143000" cy="1075357"/>
              </a:xfrm>
              <a:prstGeom prst="rect">
                <a:avLst/>
              </a:prstGeom>
            </p:spPr>
          </p:pic>
          <p:cxnSp>
            <p:nvCxnSpPr>
              <p:cNvPr id="42" name="Elbow Connector 41">
                <a:extLst>
                  <a:ext uri="{FF2B5EF4-FFF2-40B4-BE49-F238E27FC236}">
                    <a16:creationId xmlns:a16="http://schemas.microsoft.com/office/drawing/2014/main" id="{661681B6-4481-9E44-A3C0-90251677F7A6}"/>
                  </a:ext>
                </a:extLst>
              </p:cNvPr>
              <p:cNvCxnSpPr>
                <a:stCxn id="41" idx="1"/>
                <a:endCxn id="3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58DACC6-910B-FC40-B951-6774C08FB00B}"/>
                  </a:ext>
                </a:extLst>
              </p:cNvPr>
              <p:cNvCxnSpPr>
                <a:cxnSpLocks/>
                <a:stCxn id="38" idx="2"/>
                <a:endCxn id="48"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0EFD98-45BA-8446-97F6-CBCD0508802A}"/>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45" name="TextBox 44">
                <a:extLst>
                  <a:ext uri="{FF2B5EF4-FFF2-40B4-BE49-F238E27FC236}">
                    <a16:creationId xmlns:a16="http://schemas.microsoft.com/office/drawing/2014/main" id="{4541BB7E-B2D7-ED41-8F4F-5A300D4CF005}"/>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46" name="TextBox 45">
                <a:extLst>
                  <a:ext uri="{FF2B5EF4-FFF2-40B4-BE49-F238E27FC236}">
                    <a16:creationId xmlns:a16="http://schemas.microsoft.com/office/drawing/2014/main" id="{E8F38B91-0AA8-DE47-9385-068AF4F14447}"/>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47" name="TextBox 46">
                <a:extLst>
                  <a:ext uri="{FF2B5EF4-FFF2-40B4-BE49-F238E27FC236}">
                    <a16:creationId xmlns:a16="http://schemas.microsoft.com/office/drawing/2014/main" id="{456CDAB4-E95E-4242-AAC6-ECE64FD199D5}"/>
                  </a:ext>
                </a:extLst>
              </p:cNvPr>
              <p:cNvSpPr txBox="1"/>
              <p:nvPr/>
            </p:nvSpPr>
            <p:spPr>
              <a:xfrm>
                <a:off x="4710259" y="27901581"/>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35" name="TextBox 34">
              <a:extLst>
                <a:ext uri="{FF2B5EF4-FFF2-40B4-BE49-F238E27FC236}">
                  <a16:creationId xmlns:a16="http://schemas.microsoft.com/office/drawing/2014/main" id="{CD460F43-BBA4-B040-9C71-A334B19954A4}"/>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pic>
        <p:nvPicPr>
          <p:cNvPr id="6" name="Picture 5" descr="A screenshot of a cell phone&#10;&#10;Description automatically generated">
            <a:extLst>
              <a:ext uri="{FF2B5EF4-FFF2-40B4-BE49-F238E27FC236}">
                <a16:creationId xmlns:a16="http://schemas.microsoft.com/office/drawing/2014/main" id="{47B05642-6DCB-8D4D-9302-BA4B22E86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077" y="2645914"/>
            <a:ext cx="2595339" cy="1828800"/>
          </a:xfrm>
          <a:prstGeom prst="rect">
            <a:avLst/>
          </a:prstGeom>
        </p:spPr>
      </p:pic>
      <p:cxnSp>
        <p:nvCxnSpPr>
          <p:cNvPr id="9" name="Straight Arrow Connector 8">
            <a:extLst>
              <a:ext uri="{FF2B5EF4-FFF2-40B4-BE49-F238E27FC236}">
                <a16:creationId xmlns:a16="http://schemas.microsoft.com/office/drawing/2014/main" id="{1FAA8BD2-98ED-2342-99FF-539AEF15E94A}"/>
              </a:ext>
            </a:extLst>
          </p:cNvPr>
          <p:cNvCxnSpPr>
            <a:cxnSpLocks/>
            <a:endCxn id="6" idx="0"/>
          </p:cNvCxnSpPr>
          <p:nvPr/>
        </p:nvCxnSpPr>
        <p:spPr>
          <a:xfrm>
            <a:off x="3977640" y="2103120"/>
            <a:ext cx="5107" cy="542794"/>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1" name="Oval 50">
            <a:extLst>
              <a:ext uri="{FF2B5EF4-FFF2-40B4-BE49-F238E27FC236}">
                <a16:creationId xmlns:a16="http://schemas.microsoft.com/office/drawing/2014/main" id="{56DEFB45-C039-A14B-8AC9-BA6912D140E4}"/>
              </a:ext>
            </a:extLst>
          </p:cNvPr>
          <p:cNvSpPr/>
          <p:nvPr/>
        </p:nvSpPr>
        <p:spPr>
          <a:xfrm>
            <a:off x="5634284" y="3093371"/>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50" name="Elbow Connector 49">
            <a:extLst>
              <a:ext uri="{FF2B5EF4-FFF2-40B4-BE49-F238E27FC236}">
                <a16:creationId xmlns:a16="http://schemas.microsoft.com/office/drawing/2014/main" id="{1A1D419B-0710-E240-B7D6-D9EC7EEC750A}"/>
              </a:ext>
            </a:extLst>
          </p:cNvPr>
          <p:cNvCxnSpPr>
            <a:cxnSpLocks/>
          </p:cNvCxnSpPr>
          <p:nvPr/>
        </p:nvCxnSpPr>
        <p:spPr>
          <a:xfrm rot="5400000">
            <a:off x="3090452" y="3801966"/>
            <a:ext cx="222807" cy="1568303"/>
          </a:xfrm>
          <a:prstGeom prst="bentConnector2">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8" name="Picture 27" descr="A black sign with white text&#10;&#10;Description automatically generated">
            <a:extLst>
              <a:ext uri="{FF2B5EF4-FFF2-40B4-BE49-F238E27FC236}">
                <a16:creationId xmlns:a16="http://schemas.microsoft.com/office/drawing/2014/main" id="{B379F523-8D31-294F-B2D9-B452654FDC2A}"/>
              </a:ext>
            </a:extLst>
          </p:cNvPr>
          <p:cNvPicPr>
            <a:picLocks noChangeAspect="1"/>
          </p:cNvPicPr>
          <p:nvPr/>
        </p:nvPicPr>
        <p:blipFill rotWithShape="1">
          <a:blip r:embed="rId5">
            <a:extLst>
              <a:ext uri="{28A0092B-C50C-407E-A947-70E740481C1C}">
                <a14:useLocalDpi xmlns:a14="http://schemas.microsoft.com/office/drawing/2010/main" val="0"/>
              </a:ext>
            </a:extLst>
          </a:blip>
          <a:srcRect r="1096"/>
          <a:stretch/>
        </p:blipFill>
        <p:spPr>
          <a:xfrm>
            <a:off x="3274944" y="1812542"/>
            <a:ext cx="1408513" cy="274320"/>
          </a:xfrm>
          <a:prstGeom prst="rect">
            <a:avLst/>
          </a:prstGeom>
        </p:spPr>
      </p:pic>
    </p:spTree>
    <p:extLst>
      <p:ext uri="{BB962C8B-B14F-4D97-AF65-F5344CB8AC3E}">
        <p14:creationId xmlns:p14="http://schemas.microsoft.com/office/powerpoint/2010/main" val="2364785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Outline"/>
          <p:cNvSpPr txBox="1">
            <a:spLocks noGrp="1"/>
          </p:cNvSpPr>
          <p:nvPr>
            <p:ph type="title"/>
          </p:nvPr>
        </p:nvSpPr>
        <p:spPr>
          <a:xfrm>
            <a:off x="457200" y="273187"/>
            <a:ext cx="8229600" cy="914400"/>
          </a:xfrm>
          <a:prstGeom prst="rect">
            <a:avLst/>
          </a:prstGeom>
        </p:spPr>
        <p:txBody>
          <a:bodyPr>
            <a:normAutofit/>
          </a:bodyPr>
          <a:lstStyle>
            <a:lvl1pPr algn="l">
              <a:defRPr sz="6400">
                <a:solidFill>
                  <a:schemeClr val="accent3">
                    <a:hueOff val="914337"/>
                    <a:satOff val="31515"/>
                    <a:lumOff val="-30790"/>
                  </a:schemeClr>
                </a:solidFill>
              </a:defRPr>
            </a:lvl1pPr>
          </a:lstStyle>
          <a:p>
            <a:r>
              <a:rPr lang="en-US" sz="36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Conclusion</a:t>
            </a:r>
            <a:endParaRPr sz="36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Gene regulatory networks (GRNs) consist of genes, transcription factors, and the regulatory relationships between them.…"/>
          <p:cNvSpPr txBox="1">
            <a:spLocks noGrp="1"/>
          </p:cNvSpPr>
          <p:nvPr>
            <p:ph type="body" idx="1"/>
          </p:nvPr>
        </p:nvSpPr>
        <p:spPr>
          <a:xfrm>
            <a:off x="669726" y="1218902"/>
            <a:ext cx="7804547" cy="4420195"/>
          </a:xfrm>
          <a:prstGeom prst="rect">
            <a:avLst/>
          </a:prstGeom>
        </p:spPr>
        <p:txBody>
          <a:bodyPr>
            <a:normAutofit/>
          </a:bodyPr>
          <a:lstStyle/>
          <a:p>
            <a:pPr marL="482186" indent="-321457" defTabSz="642915">
              <a:spcBef>
                <a:spcPts val="703"/>
              </a:spcBef>
              <a:buClr>
                <a:srgbClr val="93A299"/>
              </a:buClr>
              <a:buSzPct val="85000"/>
              <a:buFont typeface="Arial"/>
              <a:defRPr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GRNsight is an open source web application and service for visualizing models of gene regulatory networks.</a:t>
            </a:r>
          </a:p>
          <a:p>
            <a:pPr marL="482186" indent="-321457" defTabSz="642915">
              <a:spcBef>
                <a:spcPts val="703"/>
              </a:spcBef>
              <a:buClr>
                <a:srgbClr val="93A299"/>
              </a:buClr>
              <a:buSzPct val="85000"/>
              <a:buFont typeface="Arial"/>
              <a:buChar char="•"/>
              <a:defRPr b="1">
                <a:latin typeface="Arial"/>
                <a:ea typeface="Arial"/>
                <a:cs typeface="Arial"/>
                <a:sym typeface="Arial"/>
              </a:defRPr>
            </a:pPr>
            <a:r>
              <a:rPr lang="en-US" sz="2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GRNsight has matured since version 1.0, adding 13 new features, and expanding its codebase by over 10 times.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482186" indent="-321457" defTabSz="642915">
              <a:spcBef>
                <a:spcPts val="703"/>
              </a:spcBef>
              <a:buClr>
                <a:srgbClr val="93A299"/>
              </a:buClr>
              <a:buSzPct val="85000"/>
              <a:buFont typeface="Arial"/>
              <a:defRPr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necessitated refactor of 90% of </a:t>
            </a:r>
            <a:r>
              <a:rPr lang="en-US" sz="2200">
                <a:latin typeface="Helvetica Neue" panose="02000503000000020004" pitchFamily="2" charset="0"/>
                <a:ea typeface="Helvetica Neue" panose="02000503000000020004" pitchFamily="2" charset="0"/>
                <a:cs typeface="Helvetica Neue" panose="02000503000000020004" pitchFamily="2" charset="0"/>
              </a:rPr>
              <a:t>GRNsight’s codebase </a:t>
            </a:r>
            <a:r>
              <a:rPr lang="en-US" sz="2200" dirty="0">
                <a:latin typeface="Helvetica Neue" panose="02000503000000020004" pitchFamily="2" charset="0"/>
                <a:ea typeface="Helvetica Neue" panose="02000503000000020004" pitchFamily="2" charset="0"/>
                <a:cs typeface="Helvetica Neue" panose="02000503000000020004" pitchFamily="2" charset="0"/>
              </a:rPr>
              <a:t>to the Model-View-Controller paradigm, leading to significantly smoother developer and user interactions</a:t>
            </a:r>
          </a:p>
        </p:txBody>
      </p:sp>
    </p:spTree>
    <p:extLst>
      <p:ext uri="{BB962C8B-B14F-4D97-AF65-F5344CB8AC3E}">
        <p14:creationId xmlns:p14="http://schemas.microsoft.com/office/powerpoint/2010/main" val="214956273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GRNsight application and code are available under the open source BSD license</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p:cNvSpPr>
            <a:spLocks noGrp="1"/>
          </p:cNvSpPr>
          <p:nvPr>
            <p:ph idx="1"/>
          </p:nvPr>
        </p:nvSpPr>
        <p:spPr>
          <a:xfrm>
            <a:off x="457200" y="3845845"/>
            <a:ext cx="8229600" cy="2631153"/>
          </a:xfrm>
        </p:spPr>
        <p:txBody>
          <a:bodyPr>
            <a:normAutofit/>
          </a:bodyPr>
          <a:lstStyle/>
          <a:p>
            <a:pPr marL="0" indent="0">
              <a:spcBef>
                <a:spcPts val="600"/>
              </a:spcBef>
              <a:buNone/>
            </a:pP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spcBef>
                <a:spcPts val="600"/>
              </a:spcBef>
              <a:buNone/>
            </a:pP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Current and future work documented via </a:t>
            </a:r>
            <a:r>
              <a:rPr lang="en-US"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Github</a:t>
            </a: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Issues</a:t>
            </a:r>
          </a:p>
          <a:p>
            <a:pPr>
              <a:spcBef>
                <a:spcPts val="600"/>
              </a:spcBef>
            </a:pPr>
            <a:r>
              <a:rPr lang="en-US" dirty="0">
                <a:latin typeface="Helvetica Neue" panose="02000503000000020004" pitchFamily="2" charset="0"/>
                <a:ea typeface="Helvetica Neue" panose="02000503000000020004" pitchFamily="2" charset="0"/>
                <a:cs typeface="Helvetica Neue" panose="02000503000000020004" pitchFamily="2" charset="0"/>
              </a:rPr>
              <a:t>Move </a:t>
            </a:r>
            <a:r>
              <a:rPr lang="en-US" dirty="0" err="1">
                <a:latin typeface="Helvetica Neue" panose="02000503000000020004" pitchFamily="2" charset="0"/>
                <a:ea typeface="Helvetica Neue" panose="02000503000000020004" pitchFamily="2" charset="0"/>
                <a:cs typeface="Helvetica Neue" panose="02000503000000020004" pitchFamily="2" charset="0"/>
              </a:rPr>
              <a:t>graph.js</a:t>
            </a:r>
            <a:r>
              <a:rPr lang="en-US" dirty="0">
                <a:latin typeface="Helvetica Neue" panose="02000503000000020004" pitchFamily="2" charset="0"/>
                <a:ea typeface="Helvetica Neue" panose="02000503000000020004" pitchFamily="2" charset="0"/>
                <a:cs typeface="Helvetica Neue" panose="02000503000000020004" pitchFamily="2" charset="0"/>
              </a:rPr>
              <a:t> to MVC</a:t>
            </a:r>
          </a:p>
          <a:p>
            <a:pPr>
              <a:spcBef>
                <a:spcPts val="600"/>
              </a:spcBef>
            </a:pPr>
            <a:r>
              <a:rPr lang="en-US" dirty="0">
                <a:latin typeface="Helvetica Neue" panose="02000503000000020004" pitchFamily="2" charset="0"/>
                <a:ea typeface="Helvetica Neue" panose="02000503000000020004" pitchFamily="2" charset="0"/>
                <a:cs typeface="Helvetica Neue" panose="02000503000000020004" pitchFamily="2" charset="0"/>
              </a:rPr>
              <a:t>Import networks from gene databases</a:t>
            </a:r>
          </a:p>
          <a:p>
            <a:pPr>
              <a:spcBef>
                <a:spcPts val="600"/>
              </a:spcBef>
            </a:pPr>
            <a:r>
              <a:rPr lang="en-US" dirty="0">
                <a:latin typeface="Helvetica Neue" panose="02000503000000020004" pitchFamily="2" charset="0"/>
                <a:ea typeface="Helvetica Neue" panose="02000503000000020004" pitchFamily="2" charset="0"/>
                <a:cs typeface="Helvetica Neue" panose="02000503000000020004" pitchFamily="2" charset="0"/>
              </a:rPr>
              <a:t>Automate the creation of GRNmap workbooks</a:t>
            </a:r>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http://</a:t>
              </a:r>
              <a:r>
                <a:rPr lang="en-US" sz="2400" b="1" u="sng"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dondi.github.io</a:t>
              </a:r>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/GRNsight/</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2400" b="1" u="sng"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github.com</a:t>
              </a:r>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t>
              </a:r>
              <a:r>
                <a:rPr lang="en-US" sz="2400" b="1" u="sng"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dondi</a:t>
              </a:r>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/GRNsight</a:t>
              </a: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3217496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8229600" cy="990600"/>
          </a:xfrm>
        </p:spPr>
        <p:txBody>
          <a:bodyPr>
            <a:norm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Acknowledgements</a:t>
            </a:r>
          </a:p>
        </p:txBody>
      </p:sp>
      <p:sp>
        <p:nvSpPr>
          <p:cNvPr id="4" name="Shape 197"/>
          <p:cNvSpPr txBox="1">
            <a:spLocks noGrp="1"/>
          </p:cNvSpPr>
          <p:nvPr>
            <p:ph idx="1"/>
          </p:nvPr>
        </p:nvSpPr>
        <p:spPr>
          <a:xfrm>
            <a:off x="6389431" y="1375623"/>
            <a:ext cx="2297369" cy="3212690"/>
          </a:xfrm>
          <a:prstGeom prst="rect">
            <a:avLst/>
          </a:prstGeom>
        </p:spPr>
        <p:txBody>
          <a:bodyPr lIns="91425" tIns="91425" rIns="91425" bIns="91425" anchor="t" anchorCtr="0">
            <a:noAutofit/>
          </a:bodyPr>
          <a:lstStyle/>
          <a:p>
            <a:pPr lvl="0" algn="ctr">
              <a:spcBef>
                <a:spcPts val="0"/>
              </a:spcBef>
              <a:buNone/>
            </a:pPr>
            <a:r>
              <a:rPr lang="en" sz="2000" u="sng" dirty="0">
                <a:latin typeface="Helvetica Neue" panose="02000503000000020004" pitchFamily="2" charset="0"/>
                <a:ea typeface="Helvetica Neue" panose="02000503000000020004" pitchFamily="2" charset="0"/>
                <a:cs typeface="Helvetica Neue" panose="02000503000000020004" pitchFamily="2" charset="0"/>
              </a:rPr>
              <a:t>GRNsight Team</a:t>
            </a:r>
            <a:endParaRPr lang="en-US" sz="2000" u="sng" dirty="0">
              <a:latin typeface="Helvetica Neue" panose="02000503000000020004" pitchFamily="2" charset="0"/>
              <a:ea typeface="Helvetica Neue" panose="02000503000000020004" pitchFamily="2" charset="0"/>
              <a:cs typeface="Helvetica Neue" panose="02000503000000020004" pitchFamily="2" charset="0"/>
            </a:endParaRPr>
          </a:p>
          <a:p>
            <a:pPr lvl="0" algn="ctr">
              <a:spcBef>
                <a:spcPts val="0"/>
              </a:spcBef>
              <a:buNone/>
            </a:pPr>
            <a:r>
              <a:rPr lang="en" sz="2000" dirty="0">
                <a:latin typeface="Helvetica Neue" panose="02000503000000020004" pitchFamily="2" charset="0"/>
                <a:ea typeface="Helvetica Neue" panose="02000503000000020004" pitchFamily="2" charset="0"/>
                <a:cs typeface="Helvetica Neue" panose="02000503000000020004" pitchFamily="2" charset="0"/>
              </a:rPr>
              <a:t>Alexia Filler</a:t>
            </a:r>
          </a:p>
          <a:p>
            <a:pPr lvl="0" algn="ctr">
              <a:spcBef>
                <a:spcPts val="0"/>
              </a:spcBef>
              <a:buNone/>
            </a:pPr>
            <a:r>
              <a:rPr lang="en" sz="2000" dirty="0">
                <a:latin typeface="Helvetica Neue" panose="02000503000000020004" pitchFamily="2" charset="0"/>
                <a:ea typeface="Helvetica Neue" panose="02000503000000020004" pitchFamily="2" charset="0"/>
                <a:cs typeface="Helvetica Neue" panose="02000503000000020004" pitchFamily="2" charset="0"/>
              </a:rPr>
              <a:t>John Lopez</a:t>
            </a:r>
          </a:p>
          <a:p>
            <a:pPr algn="ctr">
              <a:spcBef>
                <a:spcPts val="0"/>
              </a:spcBef>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Justin Kyle Torres</a:t>
            </a:r>
            <a:endParaRPr lang="en" sz="2000" dirty="0">
              <a:latin typeface="Helvetica Neue" panose="02000503000000020004" pitchFamily="2" charset="0"/>
              <a:ea typeface="Helvetica Neue" panose="02000503000000020004" pitchFamily="2" charset="0"/>
              <a:cs typeface="Helvetica Neue" panose="02000503000000020004" pitchFamily="2" charset="0"/>
            </a:endParaRPr>
          </a:p>
          <a:p>
            <a:pPr lvl="0" algn="ctr">
              <a:spcBef>
                <a:spcPts val="0"/>
              </a:spcBef>
              <a:buNone/>
            </a:pPr>
            <a:endParaRPr sz="1200" dirty="0">
              <a:latin typeface="Helvetica Neue" panose="02000503000000020004" pitchFamily="2" charset="0"/>
              <a:ea typeface="Helvetica Neue" panose="02000503000000020004" pitchFamily="2" charset="0"/>
              <a:cs typeface="Helvetica Neue" panose="02000503000000020004" pitchFamily="2" charset="0"/>
            </a:endParaRPr>
          </a:p>
          <a:p>
            <a:pPr lvl="0" algn="ctr">
              <a:spcBef>
                <a:spcPts val="0"/>
              </a:spcBef>
              <a:buNone/>
            </a:pPr>
            <a:r>
              <a:rPr lang="en" sz="2000" u="sng" dirty="0">
                <a:latin typeface="Helvetica Neue" panose="02000503000000020004" pitchFamily="2" charset="0"/>
                <a:ea typeface="Helvetica Neue" panose="02000503000000020004" pitchFamily="2" charset="0"/>
                <a:cs typeface="Helvetica Neue" panose="02000503000000020004" pitchFamily="2" charset="0"/>
              </a:rPr>
              <a:t>GRNmap Team</a:t>
            </a:r>
          </a:p>
          <a:p>
            <a:pPr algn="ctr">
              <a:spcBef>
                <a:spcPts val="0"/>
              </a:spcBef>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Lauren Kelly</a:t>
            </a:r>
          </a:p>
          <a:p>
            <a:pPr lvl="0" algn="ctr">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algn="ctr">
              <a:spcBef>
                <a:spcPts val="0"/>
              </a:spcBef>
              <a:buNone/>
            </a:pPr>
            <a:r>
              <a:rPr lang="en" sz="2000" u="sng" dirty="0">
                <a:latin typeface="Helvetica Neue" panose="02000503000000020004" pitchFamily="2" charset="0"/>
                <a:ea typeface="Helvetica Neue" panose="02000503000000020004" pitchFamily="2" charset="0"/>
                <a:cs typeface="Helvetica Neue" panose="02000503000000020004" pitchFamily="2" charset="0"/>
              </a:rPr>
              <a:t>Wet Lab Team</a:t>
            </a:r>
          </a:p>
          <a:p>
            <a:pPr algn="ctr">
              <a:spcBef>
                <a:spcPts val="0"/>
              </a:spcBef>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Genesis Cruz</a:t>
            </a:r>
          </a:p>
          <a:p>
            <a:pPr lvl="0" algn="ctr">
              <a:spcBef>
                <a:spcPts val="0"/>
              </a:spcBef>
              <a:buNone/>
            </a:pPr>
            <a:endParaRPr lang="en"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Shape 199"/>
          <p:cNvPicPr preferRelativeResize="0"/>
          <p:nvPr/>
        </p:nvPicPr>
        <p:blipFill>
          <a:blip r:embed="rId3">
            <a:alphaModFix/>
          </a:blip>
          <a:stretch>
            <a:fillRect/>
          </a:stretch>
        </p:blipFill>
        <p:spPr>
          <a:xfrm>
            <a:off x="457200" y="1375623"/>
            <a:ext cx="1828800" cy="1776424"/>
          </a:xfrm>
          <a:prstGeom prst="rect">
            <a:avLst/>
          </a:prstGeom>
          <a:noFill/>
          <a:ln>
            <a:noFill/>
          </a:ln>
        </p:spPr>
      </p:pic>
      <p:sp>
        <p:nvSpPr>
          <p:cNvPr id="13" name="Rectangle 12"/>
          <p:cNvSpPr/>
          <p:nvPr/>
        </p:nvSpPr>
        <p:spPr>
          <a:xfrm>
            <a:off x="2286000" y="1583794"/>
            <a:ext cx="4572000" cy="707886"/>
          </a:xfrm>
          <a:prstGeom prst="rect">
            <a:avLst/>
          </a:prstGeom>
        </p:spPr>
        <p:txBody>
          <a:bodyPr>
            <a:spAutoFit/>
          </a:bodyPr>
          <a:lstStyle/>
          <a:p>
            <a:pPr lvl="0">
              <a:spcBef>
                <a:spcPts val="0"/>
              </a:spcBef>
              <a:buNone/>
            </a:pPr>
            <a:r>
              <a:rPr lang="en" sz="2000" dirty="0">
                <a:latin typeface="Helvetica Neue" panose="02000503000000020004" pitchFamily="2" charset="0"/>
                <a:ea typeface="Helvetica Neue" panose="02000503000000020004" pitchFamily="2" charset="0"/>
                <a:cs typeface="Helvetica Neue" panose="02000503000000020004" pitchFamily="2" charset="0"/>
              </a:rPr>
              <a:t>Dr. Kam D. </a:t>
            </a:r>
            <a:r>
              <a:rPr lang="en" sz="2000" dirty="0" err="1">
                <a:latin typeface="Helvetica Neue" panose="02000503000000020004" pitchFamily="2" charset="0"/>
                <a:ea typeface="Helvetica Neue" panose="02000503000000020004" pitchFamily="2" charset="0"/>
                <a:cs typeface="Helvetica Neue" panose="02000503000000020004" pitchFamily="2" charset="0"/>
              </a:rPr>
              <a:t>Dahlquist</a:t>
            </a:r>
            <a:endParaRPr lang="en" sz="2000" dirty="0">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buNone/>
            </a:pPr>
            <a:r>
              <a:rPr lang="en" sz="2000" dirty="0">
                <a:latin typeface="Helvetica Neue" panose="02000503000000020004" pitchFamily="2" charset="0"/>
                <a:ea typeface="Helvetica Neue" panose="02000503000000020004" pitchFamily="2" charset="0"/>
                <a:cs typeface="Helvetica Neue" panose="02000503000000020004" pitchFamily="2" charset="0"/>
              </a:rPr>
              <a:t>Dr. John David N. Dionisio</a:t>
            </a:r>
          </a:p>
        </p:txBody>
      </p:sp>
    </p:spTree>
    <p:extLst>
      <p:ext uri="{BB962C8B-B14F-4D97-AF65-F5344CB8AC3E}">
        <p14:creationId xmlns:p14="http://schemas.microsoft.com/office/powerpoint/2010/main" val="164183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A gene regulatory network (GRN) controls the level of expression of genes and proteins"/>
          <p:cNvSpPr txBox="1">
            <a:spLocks noGrp="1"/>
          </p:cNvSpPr>
          <p:nvPr>
            <p:ph type="title"/>
          </p:nvPr>
        </p:nvSpPr>
        <p:spPr>
          <a:xfrm>
            <a:off x="457200" y="268165"/>
            <a:ext cx="8229600" cy="914400"/>
          </a:xfrm>
          <a:prstGeom prst="rect">
            <a:avLst/>
          </a:prstGeom>
        </p:spPr>
        <p:txBody>
          <a:bodyPr>
            <a:no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sz="2800" spc="0" dirty="0">
                <a:latin typeface="Helvetica Neue" panose="02000503000000020004" pitchFamily="2" charset="0"/>
                <a:ea typeface="Helvetica Neue" panose="02000503000000020004" pitchFamily="2" charset="0"/>
                <a:cs typeface="Helvetica Neue" panose="02000503000000020004" pitchFamily="2" charset="0"/>
              </a:rPr>
              <a:t>A gene regulatory network (GRN) controls the level of expression of genes and proteins</a:t>
            </a:r>
          </a:p>
        </p:txBody>
      </p:sp>
      <p:sp>
        <p:nvSpPr>
          <p:cNvPr id="3" name="TextBox 2">
            <a:extLst>
              <a:ext uri="{FF2B5EF4-FFF2-40B4-BE49-F238E27FC236}">
                <a16:creationId xmlns:a16="http://schemas.microsoft.com/office/drawing/2014/main" id="{BB8895E9-188A-8B42-8352-69BD39C5A6B8}"/>
              </a:ext>
            </a:extLst>
          </p:cNvPr>
          <p:cNvSpPr txBox="1"/>
          <p:nvPr/>
        </p:nvSpPr>
        <p:spPr>
          <a:xfrm>
            <a:off x="3842535" y="6220518"/>
            <a:ext cx="4844265"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200" dirty="0" err="1">
                <a:latin typeface="Helvetica Neue" panose="02000503000000020004" pitchFamily="2" charset="0"/>
                <a:ea typeface="Helvetica Neue" panose="02000503000000020004" pitchFamily="2" charset="0"/>
                <a:cs typeface="Helvetica Neue" panose="02000503000000020004" pitchFamily="2" charset="0"/>
              </a:rPr>
              <a:t>Dahlquist</a:t>
            </a:r>
            <a:r>
              <a:rPr lang="en-US" sz="1200" dirty="0">
                <a:latin typeface="Helvetica Neue" panose="02000503000000020004" pitchFamily="2" charset="0"/>
                <a:ea typeface="Helvetica Neue" panose="02000503000000020004" pitchFamily="2" charset="0"/>
                <a:cs typeface="Helvetica Neue" panose="02000503000000020004" pitchFamily="2" charset="0"/>
              </a:rPr>
              <a:t> et al. (2015) </a:t>
            </a:r>
            <a:r>
              <a:rPr lang="en-US" sz="1200" i="1" dirty="0">
                <a:latin typeface="Helvetica Neue" panose="02000503000000020004" pitchFamily="2" charset="0"/>
                <a:ea typeface="Helvetica Neue" panose="02000503000000020004" pitchFamily="2" charset="0"/>
                <a:cs typeface="Helvetica Neue" panose="02000503000000020004" pitchFamily="2" charset="0"/>
              </a:rPr>
              <a:t>Bulletin of Mathematical Biology</a:t>
            </a:r>
            <a:r>
              <a:rPr lang="en-US" sz="1200" dirty="0">
                <a:latin typeface="Helvetica Neue" panose="02000503000000020004" pitchFamily="2" charset="0"/>
                <a:ea typeface="Helvetica Neue" panose="02000503000000020004" pitchFamily="2" charset="0"/>
                <a:cs typeface="Helvetica Neue" panose="02000503000000020004" pitchFamily="2" charset="0"/>
              </a:rPr>
              <a:t> 77: 1457.</a:t>
            </a:r>
          </a:p>
        </p:txBody>
      </p:sp>
      <p:pic>
        <p:nvPicPr>
          <p:cNvPr id="5" name="Picture 4" descr="A close up of a map&#10;&#10;Description automatically generated">
            <a:extLst>
              <a:ext uri="{FF2B5EF4-FFF2-40B4-BE49-F238E27FC236}">
                <a16:creationId xmlns:a16="http://schemas.microsoft.com/office/drawing/2014/main" id="{574854CE-866A-9D42-A605-4D7ADE957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376" y="1554480"/>
            <a:ext cx="6387248" cy="3749040"/>
          </a:xfrm>
          <a:prstGeom prst="rect">
            <a:avLst/>
          </a:prstGeom>
        </p:spPr>
      </p:pic>
    </p:spTree>
    <p:extLst>
      <p:ext uri="{BB962C8B-B14F-4D97-AF65-F5344CB8AC3E}">
        <p14:creationId xmlns:p14="http://schemas.microsoft.com/office/powerpoint/2010/main" val="39618084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A gene regulatory network (GRN) controls the level of expression of genes and proteins"/>
          <p:cNvSpPr txBox="1">
            <a:spLocks noGrp="1"/>
          </p:cNvSpPr>
          <p:nvPr>
            <p:ph type="title"/>
          </p:nvPr>
        </p:nvSpPr>
        <p:spPr>
          <a:xfrm>
            <a:off x="457200" y="268165"/>
            <a:ext cx="8229600" cy="914400"/>
          </a:xfrm>
          <a:prstGeom prst="rect">
            <a:avLst/>
          </a:prstGeom>
        </p:spPr>
        <p:txBody>
          <a:bodyPr>
            <a:no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latin typeface="Helvetica Neue" panose="02000503000000020004" pitchFamily="2" charset="0"/>
                <a:ea typeface="Helvetica Neue" panose="02000503000000020004" pitchFamily="2" charset="0"/>
                <a:cs typeface="Helvetica Neue" panose="02000503000000020004" pitchFamily="2" charset="0"/>
              </a:rPr>
              <a:t>GRNmap models the dynamics of GRNs to estimate weight parameters (</a:t>
            </a:r>
            <a:r>
              <a:rPr lang="en-US" sz="2800" i="1" spc="0" dirty="0">
                <a:latin typeface="Helvetica Neue" panose="02000503000000020004" pitchFamily="2" charset="0"/>
                <a:ea typeface="Helvetica Neue" panose="02000503000000020004" pitchFamily="2" charset="0"/>
                <a:cs typeface="Helvetica Neue" panose="02000503000000020004" pitchFamily="2" charset="0"/>
              </a:rPr>
              <a:t>w</a:t>
            </a:r>
            <a:r>
              <a:rPr lang="en-US" sz="2800" spc="0" dirty="0">
                <a:latin typeface="Helvetica Neue" panose="02000503000000020004" pitchFamily="2" charset="0"/>
                <a:ea typeface="Helvetica Neue" panose="02000503000000020004" pitchFamily="2" charset="0"/>
                <a:cs typeface="Helvetica Neue" panose="02000503000000020004" pitchFamily="2" charset="0"/>
              </a:rPr>
              <a:t>)</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extBox 1">
            <a:extLst>
              <a:ext uri="{FF2B5EF4-FFF2-40B4-BE49-F238E27FC236}">
                <a16:creationId xmlns:a16="http://schemas.microsoft.com/office/drawing/2014/main" id="{2357B87F-7ABC-D448-9349-506FA64677D3}"/>
              </a:ext>
            </a:extLst>
          </p:cNvPr>
          <p:cNvSpPr txBox="1"/>
          <p:nvPr/>
        </p:nvSpPr>
        <p:spPr>
          <a:xfrm>
            <a:off x="457200" y="1439095"/>
            <a:ext cx="7762657" cy="19738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 tIns="54864" rIns="0" bIns="50800" numCol="1" spcCol="38100" rtlCol="0" anchor="ctr">
            <a:spAutoFit/>
          </a:bodyPr>
          <a:lstStyle/>
          <a:p>
            <a:pPr indent="-128582" algn="l" defTabSz="642915">
              <a:spcBef>
                <a:spcPts val="422"/>
              </a:spcBef>
              <a:buClr>
                <a:srgbClr val="93A299"/>
              </a:buClr>
              <a:buSzPct val="85000"/>
              <a:buFont typeface="Arial"/>
              <a:defRPr sz="2800">
                <a:latin typeface="Arial"/>
                <a:ea typeface="Arial"/>
                <a:cs typeface="Arial"/>
                <a:sym typeface="Arial"/>
              </a:defRPr>
            </a:pPr>
            <a:r>
              <a:rPr lang="en-US" sz="2400" dirty="0">
                <a:latin typeface="Helvetica Neue" panose="02000503000000020004" pitchFamily="2" charset="0"/>
                <a:ea typeface="Helvetica Neue" panose="02000503000000020004" pitchFamily="2" charset="0"/>
                <a:cs typeface="Helvetica Neue" panose="02000503000000020004" pitchFamily="2" charset="0"/>
              </a:rPr>
              <a:t>Magnitude of weights represent the influence of transcription factor on its target gene</a:t>
            </a:r>
          </a:p>
          <a:p>
            <a:pPr indent="-128582" algn="l" defTabSz="642915">
              <a:spcBef>
                <a:spcPts val="422"/>
              </a:spcBef>
              <a:buClr>
                <a:srgbClr val="93A299"/>
              </a:buClr>
              <a:buSzPct val="85000"/>
              <a:buFont typeface="Arial"/>
              <a:defRPr sz="2800">
                <a:latin typeface="Arial"/>
                <a:ea typeface="Arial"/>
                <a:cs typeface="Arial"/>
                <a:sym typeface="Arial"/>
              </a:defRP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128582" indent="-128582" algn="l" defTabSz="642915">
              <a:spcBef>
                <a:spcPts val="422"/>
              </a:spcBef>
              <a:buClr>
                <a:srgbClr val="93A299"/>
              </a:buClr>
              <a:buSzPct val="85000"/>
              <a:buFont typeface="Arial"/>
              <a:defRPr sz="2800" b="1">
                <a:latin typeface="Arial"/>
                <a:ea typeface="Arial"/>
                <a:cs typeface="Arial"/>
                <a:sym typeface="Arial"/>
              </a:defRPr>
            </a:pPr>
            <a:r>
              <a:rPr lang="en-US" sz="2400" dirty="0">
                <a:latin typeface="Helvetica Neue" panose="02000503000000020004" pitchFamily="2" charset="0"/>
                <a:ea typeface="Helvetica Neue" panose="02000503000000020004" pitchFamily="2" charset="0"/>
                <a:cs typeface="Helvetica Neue" panose="02000503000000020004" pitchFamily="2" charset="0"/>
              </a:rPr>
              <a:t>Positive</a:t>
            </a:r>
            <a:r>
              <a:rPr lang="en-US" sz="2400" b="0" dirty="0">
                <a:latin typeface="Helvetica Neue" panose="02000503000000020004" pitchFamily="2" charset="0"/>
                <a:ea typeface="Helvetica Neue" panose="02000503000000020004" pitchFamily="2" charset="0"/>
                <a:cs typeface="Helvetica Neue" panose="02000503000000020004" pitchFamily="2" charset="0"/>
              </a:rPr>
              <a:t> weights = </a:t>
            </a:r>
            <a:r>
              <a:rPr lang="en-US" sz="2400" dirty="0">
                <a:latin typeface="Helvetica Neue" panose="02000503000000020004" pitchFamily="2" charset="0"/>
                <a:ea typeface="Helvetica Neue" panose="02000503000000020004" pitchFamily="2" charset="0"/>
                <a:cs typeface="Helvetica Neue" panose="02000503000000020004" pitchFamily="2" charset="0"/>
              </a:rPr>
              <a:t>activation</a:t>
            </a:r>
            <a:r>
              <a:rPr lang="en-US" sz="2400" b="0" dirty="0">
                <a:latin typeface="Helvetica Neue" panose="02000503000000020004" pitchFamily="2" charset="0"/>
                <a:ea typeface="Helvetica Neue" panose="02000503000000020004" pitchFamily="2" charset="0"/>
                <a:cs typeface="Helvetica Neue" panose="02000503000000020004" pitchFamily="2" charset="0"/>
              </a:rPr>
              <a:t> of gene expression</a:t>
            </a:r>
          </a:p>
          <a:p>
            <a:pPr marL="128582" indent="-128582" algn="l" defTabSz="642915">
              <a:spcBef>
                <a:spcPts val="422"/>
              </a:spcBef>
              <a:buClr>
                <a:srgbClr val="93A299"/>
              </a:buClr>
              <a:buSzPct val="85000"/>
              <a:buFont typeface="Arial"/>
              <a:defRPr sz="2800" b="1">
                <a:latin typeface="Arial"/>
                <a:ea typeface="Arial"/>
                <a:cs typeface="Arial"/>
                <a:sym typeface="Arial"/>
              </a:defRPr>
            </a:pPr>
            <a:r>
              <a:rPr lang="en-US" sz="2400" dirty="0">
                <a:latin typeface="Helvetica Neue" panose="02000503000000020004" pitchFamily="2" charset="0"/>
                <a:ea typeface="Helvetica Neue" panose="02000503000000020004" pitchFamily="2" charset="0"/>
                <a:cs typeface="Helvetica Neue" panose="02000503000000020004" pitchFamily="2" charset="0"/>
              </a:rPr>
              <a:t>Negative</a:t>
            </a:r>
            <a:r>
              <a:rPr lang="en-US" sz="2400" b="0" dirty="0">
                <a:latin typeface="Helvetica Neue" panose="02000503000000020004" pitchFamily="2" charset="0"/>
                <a:ea typeface="Helvetica Neue" panose="02000503000000020004" pitchFamily="2" charset="0"/>
                <a:cs typeface="Helvetica Neue" panose="02000503000000020004" pitchFamily="2" charset="0"/>
              </a:rPr>
              <a:t> weights = </a:t>
            </a:r>
            <a:r>
              <a:rPr lang="en-US" sz="2400" dirty="0">
                <a:latin typeface="Helvetica Neue" panose="02000503000000020004" pitchFamily="2" charset="0"/>
                <a:ea typeface="Helvetica Neue" panose="02000503000000020004" pitchFamily="2" charset="0"/>
                <a:cs typeface="Helvetica Neue" panose="02000503000000020004" pitchFamily="2" charset="0"/>
              </a:rPr>
              <a:t>repression</a:t>
            </a:r>
            <a:r>
              <a:rPr lang="en-US" sz="2400" b="0" dirty="0">
                <a:latin typeface="Helvetica Neue" panose="02000503000000020004" pitchFamily="2" charset="0"/>
                <a:ea typeface="Helvetica Neue" panose="02000503000000020004" pitchFamily="2" charset="0"/>
                <a:cs typeface="Helvetica Neue" panose="02000503000000020004" pitchFamily="2" charset="0"/>
              </a:rPr>
              <a:t> of gene expression</a:t>
            </a:r>
          </a:p>
        </p:txBody>
      </p:sp>
      <p:graphicFrame>
        <p:nvGraphicFramePr>
          <p:cNvPr id="4" name="Object 3">
            <a:extLst>
              <a:ext uri="{FF2B5EF4-FFF2-40B4-BE49-F238E27FC236}">
                <a16:creationId xmlns:a16="http://schemas.microsoft.com/office/drawing/2014/main" id="{6CDB64AA-D020-9141-BC27-D30E5E184783}"/>
              </a:ext>
            </a:extLst>
          </p:cNvPr>
          <p:cNvGraphicFramePr>
            <a:graphicFrameLocks noChangeAspect="1"/>
          </p:cNvGraphicFramePr>
          <p:nvPr>
            <p:extLst>
              <p:ext uri="{D42A27DB-BD31-4B8C-83A1-F6EECF244321}">
                <p14:modId xmlns:p14="http://schemas.microsoft.com/office/powerpoint/2010/main" val="331798240"/>
              </p:ext>
            </p:extLst>
          </p:nvPr>
        </p:nvGraphicFramePr>
        <p:xfrm>
          <a:off x="1406575" y="3669500"/>
          <a:ext cx="6330850" cy="1567042"/>
        </p:xfrm>
        <a:graphic>
          <a:graphicData uri="http://schemas.openxmlformats.org/presentationml/2006/ole">
            <mc:AlternateContent xmlns:mc="http://schemas.openxmlformats.org/markup-compatibility/2006">
              <mc:Choice xmlns:v="urn:schemas-microsoft-com:vml" Requires="v">
                <p:oleObj spid="_x0000_s1308" name="Equation" r:id="rId3" imgW="2870200" imgH="711200" progId="Equation.3">
                  <p:embed/>
                </p:oleObj>
              </mc:Choice>
              <mc:Fallback>
                <p:oleObj name="Equation" r:id="rId3" imgW="2870200" imgH="7112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575" y="3669500"/>
                        <a:ext cx="6330850" cy="1567042"/>
                      </a:xfrm>
                      <a:prstGeom prst="rect">
                        <a:avLst/>
                      </a:prstGeom>
                      <a:noFill/>
                      <a:ln>
                        <a:noFill/>
                      </a:ln>
                    </p:spPr>
                  </p:pic>
                </p:oleObj>
              </mc:Fallback>
            </mc:AlternateContent>
          </a:graphicData>
        </a:graphic>
      </p:graphicFrame>
      <p:sp>
        <p:nvSpPr>
          <p:cNvPr id="5" name="TextBox 4">
            <a:extLst>
              <a:ext uri="{FF2B5EF4-FFF2-40B4-BE49-F238E27FC236}">
                <a16:creationId xmlns:a16="http://schemas.microsoft.com/office/drawing/2014/main" id="{3E37CB1E-F3C6-FB42-B08A-BDC855A24AF4}"/>
              </a:ext>
            </a:extLst>
          </p:cNvPr>
          <p:cNvSpPr txBox="1"/>
          <p:nvPr/>
        </p:nvSpPr>
        <p:spPr>
          <a:xfrm>
            <a:off x="1960398" y="5236542"/>
            <a:ext cx="5223203"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Expression patterns of each individual gene are modelled by individual differential equations</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637633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A gene regulatory network (GRN) controls the level of expression of genes and proteins"/>
          <p:cNvSpPr txBox="1">
            <a:spLocks noGrp="1"/>
          </p:cNvSpPr>
          <p:nvPr>
            <p:ph type="title"/>
          </p:nvPr>
        </p:nvSpPr>
        <p:spPr>
          <a:xfrm>
            <a:off x="669726" y="178594"/>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Weight values are outputted from GRNmap as an Excel spreadsheet</a:t>
            </a:r>
            <a:endParaRPr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84CD3988-F5B3-314F-AECD-59538478F919}"/>
              </a:ext>
            </a:extLst>
          </p:cNvPr>
          <p:cNvSpPr txBox="1"/>
          <p:nvPr/>
        </p:nvSpPr>
        <p:spPr>
          <a:xfrm>
            <a:off x="1339611" y="6075340"/>
            <a:ext cx="6450274" cy="351956"/>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21 gene, 31 edge weighted network output from GRNmap</a:t>
            </a:r>
          </a:p>
        </p:txBody>
      </p:sp>
      <p:grpSp>
        <p:nvGrpSpPr>
          <p:cNvPr id="7" name="Group 6">
            <a:extLst>
              <a:ext uri="{FF2B5EF4-FFF2-40B4-BE49-F238E27FC236}">
                <a16:creationId xmlns:a16="http://schemas.microsoft.com/office/drawing/2014/main" id="{CE39FB75-00AE-BC42-A4C2-CCC236502566}"/>
              </a:ext>
            </a:extLst>
          </p:cNvPr>
          <p:cNvGrpSpPr/>
          <p:nvPr/>
        </p:nvGrpSpPr>
        <p:grpSpPr>
          <a:xfrm>
            <a:off x="262631" y="2231574"/>
            <a:ext cx="8557751" cy="3225439"/>
            <a:chOff x="262631" y="2231574"/>
            <a:chExt cx="8557751" cy="3225439"/>
          </a:xfrm>
        </p:grpSpPr>
        <p:pic>
          <p:nvPicPr>
            <p:cNvPr id="8" name="Picture 7">
              <a:extLst>
                <a:ext uri="{FF2B5EF4-FFF2-40B4-BE49-F238E27FC236}">
                  <a16:creationId xmlns:a16="http://schemas.microsoft.com/office/drawing/2014/main" id="{3D24A645-3C1B-7849-A8C3-20087F8DA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3">
                  <a:lumMod val="50000"/>
                </a:schemeClr>
              </a:solidFill>
            </a:ln>
          </p:spPr>
        </p:pic>
        <p:sp>
          <p:nvSpPr>
            <p:cNvPr id="9" name="Rectangle 8">
              <a:extLst>
                <a:ext uri="{FF2B5EF4-FFF2-40B4-BE49-F238E27FC236}">
                  <a16:creationId xmlns:a16="http://schemas.microsoft.com/office/drawing/2014/main" id="{A1EB9F29-3BAF-FA47-8D90-540C7D17CC15}"/>
                </a:ext>
              </a:extLst>
            </p:cNvPr>
            <p:cNvSpPr/>
            <p:nvPr/>
          </p:nvSpPr>
          <p:spPr>
            <a:xfrm>
              <a:off x="262631" y="5108613"/>
              <a:ext cx="926160" cy="3484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Helvetica Neue" panose="02000503000000020004" pitchFamily="2" charset="0"/>
                  <a:ea typeface="Helvetica Neue" panose="02000503000000020004" pitchFamily="2" charset="0"/>
                  <a:cs typeface="Helvetica Neue" panose="02000503000000020004" pitchFamily="2" charset="0"/>
                </a:rPr>
                <a:t>.</a:t>
              </a:r>
              <a:r>
                <a:rPr lang="en-US" sz="2600" dirty="0" err="1">
                  <a:latin typeface="Helvetica Neue" panose="02000503000000020004" pitchFamily="2" charset="0"/>
                  <a:ea typeface="Helvetica Neue" panose="02000503000000020004" pitchFamily="2" charset="0"/>
                  <a:cs typeface="Helvetica Neue" panose="02000503000000020004" pitchFamily="2" charset="0"/>
                </a:rPr>
                <a:t>xlsx</a:t>
              </a:r>
              <a:endParaRPr lang="en-US" sz="26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2" name="TextBox 1">
            <a:extLst>
              <a:ext uri="{FF2B5EF4-FFF2-40B4-BE49-F238E27FC236}">
                <a16:creationId xmlns:a16="http://schemas.microsoft.com/office/drawing/2014/main" id="{899B0A00-4CD3-3844-A124-2E4EA327315A}"/>
              </a:ext>
            </a:extLst>
          </p:cNvPr>
          <p:cNvSpPr txBox="1"/>
          <p:nvPr/>
        </p:nvSpPr>
        <p:spPr>
          <a:xfrm>
            <a:off x="1088983" y="164662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A gene regulatory network (GRN) controls the level of expression of genes and proteins"/>
          <p:cNvSpPr txBox="1">
            <a:spLocks noGrp="1"/>
          </p:cNvSpPr>
          <p:nvPr>
            <p:ph type="title"/>
          </p:nvPr>
        </p:nvSpPr>
        <p:spPr>
          <a:xfrm>
            <a:off x="457200" y="274320"/>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Before GRNsight, graphs would be manually plotted using Adobe Illustrator</a:t>
            </a:r>
            <a:endParaRPr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3" name="Picture 2" descr="https://static-content.springer.com/image/art%3A10.1007%2Fs11538-015-0092-6/MediaObjects/11538_2015_92_Fig1_HTML.gif">
            <a:extLst>
              <a:ext uri="{FF2B5EF4-FFF2-40B4-BE49-F238E27FC236}">
                <a16:creationId xmlns:a16="http://schemas.microsoft.com/office/drawing/2014/main" id="{B3CD9558-13A7-A44B-981C-65F30B9000D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13930" y="1460981"/>
            <a:ext cx="4916139" cy="45795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5C3D73-A691-5646-AD06-AECBC8C5F4F8}"/>
              </a:ext>
            </a:extLst>
          </p:cNvPr>
          <p:cNvSpPr txBox="1"/>
          <p:nvPr/>
        </p:nvSpPr>
        <p:spPr>
          <a:xfrm>
            <a:off x="4255118" y="6574935"/>
            <a:ext cx="4881465" cy="276999"/>
          </a:xfrm>
          <a:prstGeom prst="rect">
            <a:avLst/>
          </a:prstGeom>
          <a:noFill/>
        </p:spPr>
        <p:txBody>
          <a:bodyPr wrap="none" rtlCol="0">
            <a:spAutoFit/>
          </a:bodyPr>
          <a:lstStyle/>
          <a:p>
            <a:r>
              <a:rPr lang="en-US" sz="1200" b="1" dirty="0" err="1">
                <a:latin typeface="Helvetica Neue" panose="02000503000000020004" pitchFamily="2" charset="0"/>
                <a:ea typeface="Helvetica Neue" panose="02000503000000020004" pitchFamily="2" charset="0"/>
                <a:cs typeface="Helvetica Neue" panose="02000503000000020004" pitchFamily="2" charset="0"/>
              </a:rPr>
              <a:t>Dahlquist</a:t>
            </a:r>
            <a:r>
              <a:rPr lang="en-US" sz="1200" b="1" dirty="0">
                <a:latin typeface="Helvetica Neue" panose="02000503000000020004" pitchFamily="2" charset="0"/>
                <a:ea typeface="Helvetica Neue" panose="02000503000000020004" pitchFamily="2" charset="0"/>
                <a:cs typeface="Helvetica Neue" panose="02000503000000020004" pitchFamily="2" charset="0"/>
              </a:rPr>
              <a:t> et al. (2015) </a:t>
            </a:r>
            <a:r>
              <a:rPr lang="en-US" sz="1200" b="1" i="1" dirty="0">
                <a:latin typeface="Helvetica Neue" panose="02000503000000020004" pitchFamily="2" charset="0"/>
                <a:ea typeface="Helvetica Neue" panose="02000503000000020004" pitchFamily="2" charset="0"/>
                <a:cs typeface="Helvetica Neue" panose="02000503000000020004" pitchFamily="2" charset="0"/>
              </a:rPr>
              <a:t>Bulletin of Mathematical Biology</a:t>
            </a:r>
            <a:r>
              <a:rPr lang="en-US" sz="1200" b="1" dirty="0">
                <a:latin typeface="Helvetica Neue" panose="02000503000000020004" pitchFamily="2" charset="0"/>
                <a:ea typeface="Helvetica Neue" panose="02000503000000020004" pitchFamily="2" charset="0"/>
                <a:cs typeface="Helvetica Neue" panose="02000503000000020004" pitchFamily="2" charset="0"/>
              </a:rPr>
              <a:t> 77: 1457.</a:t>
            </a:r>
          </a:p>
        </p:txBody>
      </p:sp>
    </p:spTree>
    <p:extLst>
      <p:ext uri="{BB962C8B-B14F-4D97-AF65-F5344CB8AC3E}">
        <p14:creationId xmlns:p14="http://schemas.microsoft.com/office/powerpoint/2010/main" val="36240396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A gene regulatory network (GRN) controls the level of expression of genes and proteins"/>
          <p:cNvSpPr txBox="1">
            <a:spLocks noGrp="1"/>
          </p:cNvSpPr>
          <p:nvPr>
            <p:ph type="title"/>
          </p:nvPr>
        </p:nvSpPr>
        <p:spPr>
          <a:xfrm>
            <a:off x="457200" y="274320"/>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err="1">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Cytoscrape</a:t>
            </a:r>
            <a:r>
              <a:rPr lang="en-US"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 and </a:t>
            </a:r>
            <a:r>
              <a:rPr lang="en-US" sz="2800" spc="0" dirty="0" err="1">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Gephi</a:t>
            </a:r>
            <a:r>
              <a:rPr lang="en-US"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 are examples of software for large graph visualizations</a:t>
            </a:r>
            <a:endParaRPr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B15C3D73-A691-5646-AD06-AECBC8C5F4F8}"/>
              </a:ext>
            </a:extLst>
          </p:cNvPr>
          <p:cNvSpPr txBox="1"/>
          <p:nvPr/>
        </p:nvSpPr>
        <p:spPr>
          <a:xfrm>
            <a:off x="5939277" y="6396335"/>
            <a:ext cx="3204723" cy="461665"/>
          </a:xfrm>
          <a:prstGeom prst="rect">
            <a:avLst/>
          </a:prstGeom>
          <a:noFill/>
        </p:spPr>
        <p:txBody>
          <a:bodyPr wrap="none" rtlCol="0">
            <a:spAutoFit/>
          </a:bodyPr>
          <a:lstStyle/>
          <a:p>
            <a:pPr algn="r"/>
            <a:r>
              <a:rPr lang="en-US" sz="1200" b="1" dirty="0" err="1">
                <a:latin typeface="Helvetica Neue" panose="02000503000000020004" pitchFamily="2" charset="0"/>
                <a:ea typeface="Helvetica Neue" panose="02000503000000020004" pitchFamily="2" charset="0"/>
                <a:cs typeface="Helvetica Neue" panose="02000503000000020004" pitchFamily="2" charset="0"/>
              </a:rPr>
              <a:t>Karlari</a:t>
            </a:r>
            <a:r>
              <a:rPr lang="en-US" sz="1200" b="1" dirty="0">
                <a:latin typeface="Helvetica Neue" panose="02000503000000020004" pitchFamily="2" charset="0"/>
                <a:ea typeface="Helvetica Neue" panose="02000503000000020004" pitchFamily="2" charset="0"/>
                <a:cs typeface="Helvetica Neue" panose="02000503000000020004" pitchFamily="2" charset="0"/>
              </a:rPr>
              <a:t> et al. (2013) </a:t>
            </a:r>
            <a:r>
              <a:rPr lang="en-US" sz="1200" b="1" i="1" dirty="0" err="1">
                <a:latin typeface="Helvetica Neue" panose="02000503000000020004" pitchFamily="2" charset="0"/>
                <a:ea typeface="Helvetica Neue" panose="02000503000000020004" pitchFamily="2" charset="0"/>
                <a:cs typeface="Helvetica Neue" panose="02000503000000020004" pitchFamily="2" charset="0"/>
              </a:rPr>
              <a:t>PLoS</a:t>
            </a:r>
            <a:r>
              <a:rPr lang="en-US" sz="1200" i="1" dirty="0">
                <a:latin typeface="Helvetica Neue" panose="02000503000000020004" pitchFamily="2" charset="0"/>
                <a:ea typeface="Helvetica Neue" panose="02000503000000020004" pitchFamily="2" charset="0"/>
                <a:cs typeface="Helvetica Neue" panose="02000503000000020004" pitchFamily="2" charset="0"/>
              </a:rPr>
              <a:t> One </a:t>
            </a:r>
            <a:r>
              <a:rPr lang="en-US" sz="1200" dirty="0">
                <a:latin typeface="Helvetica Neue" panose="02000503000000020004" pitchFamily="2" charset="0"/>
                <a:ea typeface="Helvetica Neue" panose="02000503000000020004" pitchFamily="2" charset="0"/>
                <a:cs typeface="Helvetica Neue" panose="02000503000000020004" pitchFamily="2" charset="0"/>
              </a:rPr>
              <a:t>8:</a:t>
            </a:r>
            <a:r>
              <a:rPr lang="en-US" sz="1200" b="1" dirty="0">
                <a:latin typeface="Helvetica Neue" panose="02000503000000020004" pitchFamily="2" charset="0"/>
                <a:ea typeface="Helvetica Neue" panose="02000503000000020004" pitchFamily="2" charset="0"/>
                <a:cs typeface="Helvetica Neue" panose="02000503000000020004" pitchFamily="2" charset="0"/>
              </a:rPr>
              <a:t> E79398.</a:t>
            </a:r>
          </a:p>
          <a:p>
            <a:pPr algn="r"/>
            <a:r>
              <a:rPr lang="en-US" sz="1200" dirty="0">
                <a:latin typeface="Helvetica Neue" panose="02000503000000020004" pitchFamily="2" charset="0"/>
                <a:ea typeface="Helvetica Neue" panose="02000503000000020004" pitchFamily="2" charset="0"/>
                <a:cs typeface="Helvetica Neue" panose="02000503000000020004" pitchFamily="2" charset="0"/>
              </a:rPr>
              <a:t>Poynter et al. (2015) BMC Cancer 15: 769.</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a:extLst>
              <a:ext uri="{FF2B5EF4-FFF2-40B4-BE49-F238E27FC236}">
                <a16:creationId xmlns:a16="http://schemas.microsoft.com/office/drawing/2014/main" id="{2E9EBB3E-BC16-E444-AF69-5A5FCB3EA081}"/>
              </a:ext>
            </a:extLst>
          </p:cNvPr>
          <p:cNvPicPr>
            <a:picLocks noChangeAspect="1"/>
          </p:cNvPicPr>
          <p:nvPr/>
        </p:nvPicPr>
        <p:blipFill>
          <a:blip r:embed="rId3"/>
          <a:stretch>
            <a:fillRect/>
          </a:stretch>
        </p:blipFill>
        <p:spPr>
          <a:xfrm>
            <a:off x="338872" y="1746250"/>
            <a:ext cx="4419600" cy="3365500"/>
          </a:xfrm>
          <a:prstGeom prst="rect">
            <a:avLst/>
          </a:prstGeom>
        </p:spPr>
      </p:pic>
      <p:pic>
        <p:nvPicPr>
          <p:cNvPr id="4" name="Picture 3">
            <a:extLst>
              <a:ext uri="{FF2B5EF4-FFF2-40B4-BE49-F238E27FC236}">
                <a16:creationId xmlns:a16="http://schemas.microsoft.com/office/drawing/2014/main" id="{AD74FA75-F392-1C42-A39A-0116169F0AC6}"/>
              </a:ext>
            </a:extLst>
          </p:cNvPr>
          <p:cNvPicPr>
            <a:picLocks noChangeAspect="1"/>
          </p:cNvPicPr>
          <p:nvPr/>
        </p:nvPicPr>
        <p:blipFill>
          <a:blip r:embed="rId4"/>
          <a:stretch>
            <a:fillRect/>
          </a:stretch>
        </p:blipFill>
        <p:spPr>
          <a:xfrm>
            <a:off x="4990581" y="1880214"/>
            <a:ext cx="3410538" cy="3097571"/>
          </a:xfrm>
          <a:prstGeom prst="rect">
            <a:avLst/>
          </a:prstGeom>
        </p:spPr>
      </p:pic>
      <p:sp>
        <p:nvSpPr>
          <p:cNvPr id="2" name="TextBox 1">
            <a:extLst>
              <a:ext uri="{FF2B5EF4-FFF2-40B4-BE49-F238E27FC236}">
                <a16:creationId xmlns:a16="http://schemas.microsoft.com/office/drawing/2014/main" id="{C69E81B3-B286-C842-BCE1-692A1CFCC615}"/>
              </a:ext>
            </a:extLst>
          </p:cNvPr>
          <p:cNvSpPr txBox="1"/>
          <p:nvPr/>
        </p:nvSpPr>
        <p:spPr>
          <a:xfrm>
            <a:off x="457201" y="5308640"/>
            <a:ext cx="8229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Great for overall topography</a:t>
            </a:r>
          </a:p>
          <a:p>
            <a:pPr marL="0" marR="0" indent="0" algn="l" defTabSz="584200" rtl="0" fontAlgn="auto" latinLnBrk="0" hangingPunct="0">
              <a:lnSpc>
                <a:spcPct val="100000"/>
              </a:lnSpc>
              <a:spcBef>
                <a:spcPts val="0"/>
              </a:spcBef>
              <a:spcAft>
                <a:spcPts val="0"/>
              </a:spcAft>
              <a:buClrTx/>
              <a:buSzTx/>
              <a:buFontTx/>
              <a:buNone/>
              <a:tabLst/>
            </a:pPr>
            <a:r>
              <a:rPr lang="en-US" sz="1800" b="0" dirty="0"/>
              <a:t>Not great for individual relationships</a:t>
            </a:r>
          </a:p>
          <a:p>
            <a:pPr marL="0" marR="0" indent="0" algn="l" defTabSz="584200" rtl="0" fontAlgn="auto" latinLnBrk="0" hangingPunct="0">
              <a:lnSpc>
                <a:spcPct val="100000"/>
              </a:lnSpc>
              <a:spcBef>
                <a:spcPts val="0"/>
              </a:spcBef>
              <a:spcAft>
                <a:spcPts val="0"/>
              </a:spcAft>
              <a:buClrTx/>
              <a:buSzTx/>
              <a:buFontTx/>
              <a:buNone/>
              <a:tabLst/>
            </a:pPr>
            <a:r>
              <a:rPr lang="en-US" sz="1800" b="0" dirty="0"/>
              <a:t>Emphasis on nodes</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0987956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GRNsight fills a niche in bioinformatics visualization software"/>
          <p:cNvSpPr txBox="1">
            <a:spLocks noGrp="1"/>
          </p:cNvSpPr>
          <p:nvPr>
            <p:ph type="title"/>
          </p:nvPr>
        </p:nvSpPr>
        <p:spPr>
          <a:xfrm>
            <a:off x="454907" y="274320"/>
            <a:ext cx="8229600" cy="914400"/>
          </a:xfrm>
          <a:prstGeom prst="rect">
            <a:avLst/>
          </a:prstGeom>
        </p:spPr>
        <p:txBody>
          <a:bodyPr>
            <a:normAutofit fontScale="90000"/>
          </a:bodyPr>
          <a:lstStyle>
            <a:lvl1pPr algn="l" defTabSz="905255">
              <a:defRPr sz="3564" b="1" spc="-127">
                <a:solidFill>
                  <a:srgbClr val="16693F"/>
                </a:solidFill>
                <a:latin typeface="Arial"/>
                <a:ea typeface="Arial"/>
                <a:cs typeface="Arial"/>
                <a:sym typeface="Arial"/>
              </a:defRPr>
            </a:lvl1pPr>
          </a:lstStyle>
          <a:p>
            <a:r>
              <a:rPr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GRNsight fills a niche in bioinformatics visualization software</a:t>
            </a:r>
          </a:p>
        </p:txBody>
      </p:sp>
      <p:graphicFrame>
        <p:nvGraphicFramePr>
          <p:cNvPr id="159" name="Table"/>
          <p:cNvGraphicFramePr/>
          <p:nvPr>
            <p:extLst>
              <p:ext uri="{D42A27DB-BD31-4B8C-83A1-F6EECF244321}">
                <p14:modId xmlns:p14="http://schemas.microsoft.com/office/powerpoint/2010/main" val="1121101203"/>
              </p:ext>
            </p:extLst>
          </p:nvPr>
        </p:nvGraphicFramePr>
        <p:xfrm>
          <a:off x="766487" y="1511835"/>
          <a:ext cx="7606440" cy="5071845"/>
        </p:xfrm>
        <a:graphic>
          <a:graphicData uri="http://schemas.openxmlformats.org/drawingml/2006/table">
            <a:tbl>
              <a:tblPr firstRow="1">
                <a:tableStyleId>{4C3C2611-4C71-4FC5-86AE-919BDF0F9419}</a:tableStyleId>
              </a:tblPr>
              <a:tblGrid>
                <a:gridCol w="3792710">
                  <a:extLst>
                    <a:ext uri="{9D8B030D-6E8A-4147-A177-3AD203B41FA5}">
                      <a16:colId xmlns:a16="http://schemas.microsoft.com/office/drawing/2014/main" val="20000"/>
                    </a:ext>
                  </a:extLst>
                </a:gridCol>
                <a:gridCol w="3813730">
                  <a:extLst>
                    <a:ext uri="{9D8B030D-6E8A-4147-A177-3AD203B41FA5}">
                      <a16:colId xmlns:a16="http://schemas.microsoft.com/office/drawing/2014/main" val="20001"/>
                    </a:ext>
                  </a:extLst>
                </a:gridCol>
              </a:tblGrid>
              <a:tr h="827249">
                <a:tc>
                  <a:txBody>
                    <a:bodyPr/>
                    <a:lstStyle/>
                    <a:p>
                      <a:pPr defTabSz="914400">
                        <a:defRPr sz="1800" b="0">
                          <a:solidFill>
                            <a:srgbClr val="000000"/>
                          </a:solidFill>
                        </a:defRPr>
                      </a:pPr>
                      <a:r>
                        <a:rPr sz="2200" b="1" dirty="0" err="1">
                          <a:latin typeface="Helvetica Neue" panose="02000503000000020004" pitchFamily="2" charset="0"/>
                          <a:ea typeface="Helvetica Neue" panose="02000503000000020004" pitchFamily="2" charset="0"/>
                          <a:cs typeface="Helvetica Neue" panose="02000503000000020004" pitchFamily="2" charset="0"/>
                          <a:sym typeface="Arial"/>
                        </a:rPr>
                        <a:t>Cytoscape</a:t>
                      </a: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 and </a:t>
                      </a:r>
                      <a:r>
                        <a:rPr sz="2200" b="1" dirty="0" err="1">
                          <a:latin typeface="Helvetica Neue" panose="02000503000000020004" pitchFamily="2" charset="0"/>
                          <a:ea typeface="Helvetica Neue" panose="02000503000000020004" pitchFamily="2" charset="0"/>
                          <a:cs typeface="Helvetica Neue" panose="02000503000000020004" pitchFamily="2" charset="0"/>
                          <a:sym typeface="Arial"/>
                        </a:rPr>
                        <a:t>Gephi</a:t>
                      </a:r>
                      <a:endParaRPr sz="2200" b="1" dirty="0">
                        <a:latin typeface="Helvetica Neue" panose="02000503000000020004" pitchFamily="2" charset="0"/>
                        <a:ea typeface="Helvetica Neue" panose="02000503000000020004" pitchFamily="2" charset="0"/>
                        <a:cs typeface="Helvetica Neue" panose="02000503000000020004" pitchFamily="2" charset="0"/>
                        <a:sym typeface="Arial"/>
                      </a:endParaRPr>
                    </a:p>
                  </a:txBody>
                  <a:tcPr marL="32147" marR="32147" marT="32147" marB="32147" anchor="ctr" horzOverflow="overflow">
                    <a:solidFill>
                      <a:srgbClr val="BFBFBF"/>
                    </a:solidFill>
                  </a:tcPr>
                </a:tc>
                <a:tc>
                  <a:txBody>
                    <a:bodyPr/>
                    <a:lstStyle/>
                    <a:p>
                      <a:pPr defTabSz="914400">
                        <a:defRPr sz="1800" b="0">
                          <a:solidFill>
                            <a:srgbClr val="000000"/>
                          </a:solidFill>
                        </a:defRPr>
                      </a:pP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GRNsight</a:t>
                      </a:r>
                    </a:p>
                  </a:txBody>
                  <a:tcPr marL="32147" marR="32147" marT="32147" marB="32147" anchor="ctr" horzOverflow="overflow">
                    <a:solidFill>
                      <a:srgbClr val="BFBFBF"/>
                    </a:solidFill>
                  </a:tcPr>
                </a:tc>
                <a:extLst>
                  <a:ext uri="{0D108BD9-81ED-4DB2-BD59-A6C34878D82A}">
                    <a16:rowId xmlns:a16="http://schemas.microsoft.com/office/drawing/2014/main" val="10000"/>
                  </a:ext>
                </a:extLst>
              </a:tr>
              <a:tr h="1207457">
                <a:tc>
                  <a:txBody>
                    <a:bodyPr/>
                    <a:lstStyle/>
                    <a:p>
                      <a:pPr algn="l" defTabSz="914400">
                        <a:defRPr sz="1800"/>
                      </a:pP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Optimized for large-scale graphs.</a:t>
                      </a:r>
                    </a:p>
                  </a:txBody>
                  <a:tcPr marL="32147" marR="32147" marT="32147" marB="32147" anchor="ctr" horzOverflow="overflow">
                    <a:noFill/>
                  </a:tcPr>
                </a:tc>
                <a:tc>
                  <a:txBody>
                    <a:bodyPr/>
                    <a:lstStyle/>
                    <a:p>
                      <a:pPr marL="342900" indent="-342900" algn="l" defTabSz="914400">
                        <a:buSzPct val="100000"/>
                        <a:buChar char="✓"/>
                        <a:defRPr sz="2000" b="1">
                          <a:latin typeface="Arial"/>
                          <a:ea typeface="Arial"/>
                          <a:cs typeface="Arial"/>
                          <a:sym typeface="Arial"/>
                        </a:defRPr>
                      </a:pPr>
                      <a:r>
                        <a:rPr sz="2200">
                          <a:latin typeface="Helvetica Neue" panose="02000503000000020004" pitchFamily="2" charset="0"/>
                          <a:ea typeface="Helvetica Neue" panose="02000503000000020004" pitchFamily="2" charset="0"/>
                          <a:cs typeface="Helvetica Neue" panose="02000503000000020004" pitchFamily="2" charset="0"/>
                        </a:rPr>
                        <a:t>Optimized for small- to medium- scale graphs.</a:t>
                      </a:r>
                    </a:p>
                  </a:txBody>
                  <a:tcPr marL="32147" marR="32147" marT="32147" marB="32147" anchor="ctr" horzOverflow="overflow">
                    <a:noFill/>
                  </a:tcPr>
                </a:tc>
                <a:extLst>
                  <a:ext uri="{0D108BD9-81ED-4DB2-BD59-A6C34878D82A}">
                    <a16:rowId xmlns:a16="http://schemas.microsoft.com/office/drawing/2014/main" val="10001"/>
                  </a:ext>
                </a:extLst>
              </a:tr>
              <a:tr h="827249">
                <a:tc>
                  <a:txBody>
                    <a:bodyPr/>
                    <a:lstStyle/>
                    <a:p>
                      <a:pPr algn="l" defTabSz="914400">
                        <a:defRPr sz="1800"/>
                      </a:pP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Must be installed.</a:t>
                      </a:r>
                    </a:p>
                  </a:txBody>
                  <a:tcPr marL="32147" marR="32147" marT="32147" marB="32147" anchor="ctr" horzOverflow="overflow">
                    <a:noFill/>
                  </a:tcPr>
                </a:tc>
                <a:tc>
                  <a:txBody>
                    <a:bodyPr/>
                    <a:lstStyle/>
                    <a:p>
                      <a:pPr marL="342900" indent="-342900" algn="l" defTabSz="914400">
                        <a:buSzPct val="100000"/>
                        <a:buChar char="✓"/>
                        <a:defRPr sz="2000" b="1">
                          <a:latin typeface="Arial"/>
                          <a:ea typeface="Arial"/>
                          <a:cs typeface="Arial"/>
                          <a:sym typeface="Arial"/>
                        </a:defRPr>
                      </a:pPr>
                      <a:r>
                        <a:rPr sz="2200" dirty="0">
                          <a:latin typeface="Helvetica Neue" panose="02000503000000020004" pitchFamily="2" charset="0"/>
                          <a:ea typeface="Helvetica Neue" panose="02000503000000020004" pitchFamily="2" charset="0"/>
                          <a:cs typeface="Helvetica Neue" panose="02000503000000020004" pitchFamily="2" charset="0"/>
                        </a:rPr>
                        <a:t>Exists as a web application.</a:t>
                      </a:r>
                    </a:p>
                  </a:txBody>
                  <a:tcPr marL="32147" marR="32147" marT="32147" marB="32147" anchor="ctr" horzOverflow="overflow">
                    <a:noFill/>
                  </a:tcPr>
                </a:tc>
                <a:extLst>
                  <a:ext uri="{0D108BD9-81ED-4DB2-BD59-A6C34878D82A}">
                    <a16:rowId xmlns:a16="http://schemas.microsoft.com/office/drawing/2014/main" val="10002"/>
                  </a:ext>
                </a:extLst>
              </a:tr>
              <a:tr h="1379572">
                <a:tc>
                  <a:txBody>
                    <a:bodyPr/>
                    <a:lstStyle/>
                    <a:p>
                      <a:pPr algn="l" defTabSz="914400">
                        <a:defRPr sz="1800"/>
                      </a:pP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Several complex features in addition to visualization.</a:t>
                      </a:r>
                    </a:p>
                  </a:txBody>
                  <a:tcPr marL="32147" marR="32147" marT="32147" marB="32147" anchor="ctr" horzOverflow="overflow">
                    <a:noFill/>
                  </a:tcPr>
                </a:tc>
                <a:tc>
                  <a:txBody>
                    <a:bodyPr/>
                    <a:lstStyle/>
                    <a:p>
                      <a:pPr marL="342900" indent="-342900" algn="l" defTabSz="914400">
                        <a:buSzPct val="100000"/>
                        <a:buChar char="✓"/>
                        <a:defRPr sz="2000" b="1">
                          <a:latin typeface="Arial"/>
                          <a:ea typeface="Arial"/>
                          <a:cs typeface="Arial"/>
                          <a:sym typeface="Arial"/>
                        </a:defRPr>
                      </a:pPr>
                      <a:r>
                        <a:rPr sz="2200" dirty="0">
                          <a:latin typeface="Helvetica Neue" panose="02000503000000020004" pitchFamily="2" charset="0"/>
                          <a:ea typeface="Helvetica Neue" panose="02000503000000020004" pitchFamily="2" charset="0"/>
                          <a:cs typeface="Helvetica Neue" panose="02000503000000020004" pitchFamily="2" charset="0"/>
                        </a:rPr>
                        <a:t>Easy to use, and easily interpretable visualizations.</a:t>
                      </a:r>
                    </a:p>
                  </a:txBody>
                  <a:tcPr marL="32147" marR="32147" marT="32147" marB="32147" anchor="ctr" horzOverflow="overflow">
                    <a:noFill/>
                  </a:tcPr>
                </a:tc>
                <a:extLst>
                  <a:ext uri="{0D108BD9-81ED-4DB2-BD59-A6C34878D82A}">
                    <a16:rowId xmlns:a16="http://schemas.microsoft.com/office/drawing/2014/main" val="10003"/>
                  </a:ext>
                </a:extLst>
              </a:tr>
              <a:tr h="830318">
                <a:tc>
                  <a:txBody>
                    <a:bodyPr/>
                    <a:lstStyle/>
                    <a:p>
                      <a:pPr algn="l" defTabSz="914400">
                        <a:defRPr sz="1800"/>
                      </a:pPr>
                      <a:r>
                        <a:rPr lang="en-US" sz="2200" b="1" dirty="0">
                          <a:latin typeface="Helvetica Neue" panose="02000503000000020004" pitchFamily="2" charset="0"/>
                          <a:ea typeface="Helvetica Neue" panose="02000503000000020004" pitchFamily="2" charset="0"/>
                          <a:cs typeface="Helvetica Neue" panose="02000503000000020004" pitchFamily="2" charset="0"/>
                          <a:sym typeface="Arial"/>
                        </a:rPr>
                        <a:t>Designed to emphasize node placement</a:t>
                      </a:r>
                      <a:endParaRPr sz="2200" b="1" dirty="0">
                        <a:latin typeface="Helvetica Neue" panose="02000503000000020004" pitchFamily="2" charset="0"/>
                        <a:ea typeface="Helvetica Neue" panose="02000503000000020004" pitchFamily="2" charset="0"/>
                        <a:cs typeface="Helvetica Neue" panose="02000503000000020004" pitchFamily="2" charset="0"/>
                        <a:sym typeface="Arial"/>
                      </a:endParaRPr>
                    </a:p>
                  </a:txBody>
                  <a:tcPr marL="32147" marR="32147" marT="32147" marB="32147" anchor="ctr" horzOverflow="overflow">
                    <a:noFill/>
                  </a:tcPr>
                </a:tc>
                <a:tc>
                  <a:txBody>
                    <a:bodyPr/>
                    <a:lstStyle/>
                    <a:p>
                      <a:pPr marL="342900" indent="-342900" algn="l" defTabSz="914400">
                        <a:buSzPct val="100000"/>
                        <a:buChar char="✓"/>
                        <a:defRPr sz="2000"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Designed to emphasize individual relationships</a:t>
                      </a:r>
                      <a:endParaRPr sz="2200" dirty="0">
                        <a:latin typeface="Helvetica Neue" panose="02000503000000020004" pitchFamily="2" charset="0"/>
                        <a:ea typeface="Helvetica Neue" panose="02000503000000020004" pitchFamily="2" charset="0"/>
                        <a:cs typeface="Helvetica Neue" panose="02000503000000020004" pitchFamily="2" charset="0"/>
                      </a:endParaRPr>
                    </a:p>
                  </a:txBody>
                  <a:tcPr marL="32147" marR="32147" marT="32147" marB="32147" anchor="ctr" horzOverflow="overflow">
                    <a:noFill/>
                  </a:tcPr>
                </a:tc>
                <a:extLst>
                  <a:ext uri="{0D108BD9-81ED-4DB2-BD59-A6C34878D82A}">
                    <a16:rowId xmlns:a16="http://schemas.microsoft.com/office/drawing/2014/main" val="2560329707"/>
                  </a:ext>
                </a:extLst>
              </a:tr>
            </a:tbl>
          </a:graphicData>
        </a:graphic>
      </p:graphicFrame>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3891</TotalTime>
  <Words>1448</Words>
  <Application>Microsoft Macintosh PowerPoint</Application>
  <PresentationFormat>On-screen Show (4:3)</PresentationFormat>
  <Paragraphs>239</Paragraphs>
  <Slides>37</Slides>
  <Notes>14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Arial</vt:lpstr>
      <vt:lpstr>Helvetica Light</vt:lpstr>
      <vt:lpstr>Helvetica Neue</vt:lpstr>
      <vt:lpstr>Helvetica Neue Light</vt:lpstr>
      <vt:lpstr>Helvetica Neue Medium</vt:lpstr>
      <vt:lpstr>Helvetica Neue Thin</vt:lpstr>
      <vt:lpstr>Symbol</vt:lpstr>
      <vt:lpstr>White</vt:lpstr>
      <vt:lpstr>Equation</vt:lpstr>
      <vt:lpstr>New layouts, data types, and architecture for GRNsight v3: a web application for visualizing gene regulatory networks</vt:lpstr>
      <vt:lpstr>Outline</vt:lpstr>
      <vt:lpstr>Transcription factors regulate the expression of genes</vt:lpstr>
      <vt:lpstr>A gene regulatory network (GRN) controls the level of expression of genes and proteins</vt:lpstr>
      <vt:lpstr>GRNmap models the dynamics of GRNs to estimate weight parameters (w)</vt:lpstr>
      <vt:lpstr>Weight values are outputted from GRNmap as an Excel spreadsheet</vt:lpstr>
      <vt:lpstr>Before GRNsight, graphs would be manually plotted using Adobe Illustrator</vt:lpstr>
      <vt:lpstr>Cytoscrape and Gephi are examples of software for large graph visualizations</vt:lpstr>
      <vt:lpstr>GRNsight fills a niche in bioinformatics visualization software</vt:lpstr>
      <vt:lpstr>GRNsight automatically produces visualizations of weighted networks from adjacency matrix inputs</vt:lpstr>
      <vt:lpstr>GRNsight has matured to version 3 with many new features added</vt:lpstr>
      <vt:lpstr>GRNsight now allows users to automatically lay out graphs in an easily readable grid format </vt:lpstr>
      <vt:lpstr>GRNsight now allows users to automatically lay out graphs in an easily readable grid format </vt:lpstr>
      <vt:lpstr>Numerical weight values can be displayed on the graph</vt:lpstr>
      <vt:lpstr>Edge thicknesses are normalized to the largest magnitude weight value</vt:lpstr>
      <vt:lpstr>Edge thicknesses are normalized to the largest magnitude weight value</vt:lpstr>
      <vt:lpstr>Edge thicknesses are normalized to the largest magnitude weight value</vt:lpstr>
      <vt:lpstr>Edges with normalized weight values within 5% of 0  are displayed as gray to minimize their visual strength</vt:lpstr>
      <vt:lpstr>Users can change the gray edge threshold with a slider</vt:lpstr>
      <vt:lpstr>Gray edges can also be shown as dashed lines to facilitate visualization by color blind users</vt:lpstr>
      <vt:lpstr>Nodes now display measured and/or simulated expression data as individual heat maps</vt:lpstr>
      <vt:lpstr>Nodes now display measured and/or simulated expression data as individual heat maps</vt:lpstr>
      <vt:lpstr>Right-clicking on a node opens a web page which displays information retrieved from various databases</vt:lpstr>
      <vt:lpstr>However…</vt:lpstr>
      <vt:lpstr>PowerPoint Presentation</vt:lpstr>
      <vt:lpstr>PowerPoint Presentation</vt:lpstr>
      <vt:lpstr>Why the MVC architecture?</vt:lpstr>
      <vt:lpstr>PowerPoint Presentation</vt:lpstr>
      <vt:lpstr>PowerPoint Presentation</vt:lpstr>
      <vt:lpstr>The MVC refactor is “under the hood,” and is seamless to the user</vt:lpstr>
      <vt:lpstr>The MVC refactor is “under the hood,” and is seamless to the user</vt:lpstr>
      <vt:lpstr>The MVC refactor is “under the hood,” and is seamless to the user</vt:lpstr>
      <vt:lpstr>The MVC refactor is “under the hood,” and is seamless to the user</vt:lpstr>
      <vt:lpstr>The MVC refactor is “under the hood,” and is seamless to the user</vt:lpstr>
      <vt:lpstr>Conclusion</vt:lpstr>
      <vt:lpstr>GRNsight application and code are available under the open source BSD license</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layouts, data types, and architecture for GRNsight 3: a web application for visualizing gene regulatory networks</dc:title>
  <cp:lastModifiedBy>Samdarshi, Mihir</cp:lastModifiedBy>
  <cp:revision>254</cp:revision>
  <dcterms:modified xsi:type="dcterms:W3CDTF">2019-03-22T20:10:07Z</dcterms:modified>
</cp:coreProperties>
</file>